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Lst>
  <p:notesMasterIdLst>
    <p:notesMasterId r:id="rId50"/>
  </p:notesMasterIdLst>
  <p:sldIdLst>
    <p:sldId id="1667" r:id="rId6"/>
    <p:sldId id="1774" r:id="rId7"/>
    <p:sldId id="1746" r:id="rId8"/>
    <p:sldId id="1751" r:id="rId9"/>
    <p:sldId id="1762" r:id="rId10"/>
    <p:sldId id="368" r:id="rId11"/>
    <p:sldId id="1396" r:id="rId12"/>
    <p:sldId id="1439" r:id="rId13"/>
    <p:sldId id="1761" r:id="rId14"/>
    <p:sldId id="1437" r:id="rId15"/>
    <p:sldId id="1763" r:id="rId16"/>
    <p:sldId id="1758" r:id="rId17"/>
    <p:sldId id="1760" r:id="rId18"/>
    <p:sldId id="1767" r:id="rId19"/>
    <p:sldId id="1764" r:id="rId20"/>
    <p:sldId id="407" r:id="rId21"/>
    <p:sldId id="1413" r:id="rId22"/>
    <p:sldId id="1376" r:id="rId23"/>
    <p:sldId id="1769" r:id="rId24"/>
    <p:sldId id="1431" r:id="rId25"/>
    <p:sldId id="1408" r:id="rId26"/>
    <p:sldId id="1428" r:id="rId27"/>
    <p:sldId id="1770" r:id="rId28"/>
    <p:sldId id="1394" r:id="rId29"/>
    <p:sldId id="1772" r:id="rId30"/>
    <p:sldId id="1433" r:id="rId31"/>
    <p:sldId id="1387" r:id="rId32"/>
    <p:sldId id="1427" r:id="rId33"/>
    <p:sldId id="1771" r:id="rId34"/>
    <p:sldId id="1754" r:id="rId35"/>
    <p:sldId id="1768" r:id="rId36"/>
    <p:sldId id="1436" r:id="rId37"/>
    <p:sldId id="266" r:id="rId38"/>
    <p:sldId id="1412" r:id="rId39"/>
    <p:sldId id="1348" r:id="rId40"/>
    <p:sldId id="520" r:id="rId41"/>
    <p:sldId id="1364" r:id="rId42"/>
    <p:sldId id="1354" r:id="rId43"/>
    <p:sldId id="1355" r:id="rId44"/>
    <p:sldId id="259" r:id="rId45"/>
    <p:sldId id="269" r:id="rId46"/>
    <p:sldId id="1773" r:id="rId47"/>
    <p:sldId id="1775" r:id="rId48"/>
    <p:sldId id="1743"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170DEB27-4491-438E-B446-9624C8CF7B37}">
          <p14:sldIdLst>
            <p14:sldId id="1667"/>
          </p14:sldIdLst>
        </p14:section>
        <p14:section name="`Practices" id="{8A960450-3953-4F87-A5D1-CB0CAD28492E}">
          <p14:sldIdLst>
            <p14:sldId id="1774"/>
          </p14:sldIdLst>
        </p14:section>
        <p14:section name="Assume breach" id="{BCA2DCB6-B3A0-994A-959A-640303ADF0E7}">
          <p14:sldIdLst>
            <p14:sldId id="1746"/>
            <p14:sldId id="1751"/>
          </p14:sldIdLst>
        </p14:section>
        <p14:section name="Credential Theft" id="{271CF8D4-D102-0044-B969-FAAC50198523}">
          <p14:sldIdLst>
            <p14:sldId id="1762"/>
            <p14:sldId id="368"/>
            <p14:sldId id="1396"/>
            <p14:sldId id="1439"/>
            <p14:sldId id="1761"/>
            <p14:sldId id="1437"/>
          </p14:sldIdLst>
        </p14:section>
        <p14:section name="Know Vulnerabilities in OSS" id="{54875F98-D874-6D43-AFC5-A7EA7EB004BA}">
          <p14:sldIdLst>
            <p14:sldId id="1763"/>
            <p14:sldId id="1758"/>
            <p14:sldId id="1760"/>
            <p14:sldId id="1767"/>
          </p14:sldIdLst>
        </p14:section>
        <p14:section name="War Games" id="{9372E1D7-D835-9842-B5FC-2E825875B9D5}">
          <p14:sldIdLst>
            <p14:sldId id="1764"/>
            <p14:sldId id="407"/>
            <p14:sldId id="1413"/>
            <p14:sldId id="1376"/>
            <p14:sldId id="1769"/>
            <p14:sldId id="1431"/>
            <p14:sldId id="1408"/>
            <p14:sldId id="1428"/>
            <p14:sldId id="1770"/>
            <p14:sldId id="1394"/>
            <p14:sldId id="1772"/>
            <p14:sldId id="1433"/>
            <p14:sldId id="1387"/>
            <p14:sldId id="1427"/>
          </p14:sldIdLst>
        </p14:section>
        <p14:section name="Secure and Compliant pipeline" id="{A25B9A67-A1EB-DD46-B6B1-E16E69C9FA6B}">
          <p14:sldIdLst>
            <p14:sldId id="1771"/>
            <p14:sldId id="1754"/>
            <p14:sldId id="1768"/>
            <p14:sldId id="1436"/>
            <p14:sldId id="266"/>
            <p14:sldId id="1412"/>
            <p14:sldId id="1348"/>
            <p14:sldId id="520"/>
            <p14:sldId id="1364"/>
            <p14:sldId id="1354"/>
            <p14:sldId id="1355"/>
            <p14:sldId id="259"/>
            <p14:sldId id="269"/>
            <p14:sldId id="1773"/>
            <p14:sldId id="1775"/>
            <p14:sldId id="174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2C67A6-D45D-C04A-84A8-E9ED03032F06}" v="29" dt="2019-06-26T14:23:40.9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dharshan Bommu" userId="991bcd8f-c5d4-4844-98a2-af2b779ec23a" providerId="ADAL" clId="{FA2C67A6-D45D-C04A-84A8-E9ED03032F06}"/>
    <pc:docChg chg="modSld delSection">
      <pc:chgData name="Sudharshan Bommu" userId="991bcd8f-c5d4-4844-98a2-af2b779ec23a" providerId="ADAL" clId="{FA2C67A6-D45D-C04A-84A8-E9ED03032F06}" dt="2019-06-26T14:23:40.969" v="28" actId="20577"/>
      <pc:docMkLst>
        <pc:docMk/>
      </pc:docMkLst>
      <pc:sldChg chg="modSp">
        <pc:chgData name="Sudharshan Bommu" userId="991bcd8f-c5d4-4844-98a2-af2b779ec23a" providerId="ADAL" clId="{FA2C67A6-D45D-C04A-84A8-E9ED03032F06}" dt="2019-06-26T14:23:40.969" v="28" actId="20577"/>
        <pc:sldMkLst>
          <pc:docMk/>
          <pc:sldMk cId="1414774660" sldId="1743"/>
        </pc:sldMkLst>
        <pc:spChg chg="mod">
          <ac:chgData name="Sudharshan Bommu" userId="991bcd8f-c5d4-4844-98a2-af2b779ec23a" providerId="ADAL" clId="{FA2C67A6-D45D-C04A-84A8-E9ED03032F06}" dt="2019-06-26T14:23:40.969" v="28" actId="20577"/>
          <ac:spMkLst>
            <pc:docMk/>
            <pc:sldMk cId="1414774660" sldId="1743"/>
            <ac:spMk id="5" creationId="{771D7BE1-102C-4C27-965B-ECEFADBF130D}"/>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C6F221-73CB-4B55-9661-FFCB3CBA4512}" type="doc">
      <dgm:prSet loTypeId="urn:microsoft.com/office/officeart/2005/8/layout/process5" loCatId="process" qsTypeId="urn:microsoft.com/office/officeart/2005/8/quickstyle/simple1" qsCatId="simple" csTypeId="urn:microsoft.com/office/officeart/2005/8/colors/accent2_2" csCatId="accent2" phldr="1"/>
      <dgm:spPr/>
      <dgm:t>
        <a:bodyPr/>
        <a:lstStyle/>
        <a:p>
          <a:endParaRPr lang="en-US"/>
        </a:p>
      </dgm:t>
    </dgm:pt>
    <dgm:pt modelId="{95154A6C-25F2-41FB-8C37-10CE11433AA5}">
      <dgm:prSet phldrT="[Text]"/>
      <dgm:spPr/>
      <dgm:t>
        <a:bodyPr/>
        <a:lstStyle/>
        <a:p>
          <a:r>
            <a:rPr lang="en-AU"/>
            <a:t>Open File Share</a:t>
          </a:r>
          <a:endParaRPr lang="en-US"/>
        </a:p>
      </dgm:t>
    </dgm:pt>
    <dgm:pt modelId="{C6317C25-AE1E-46E0-8566-19CD554D5C09}" type="parTrans" cxnId="{0B6B733D-6F63-469D-9D15-EA549F3B3644}">
      <dgm:prSet/>
      <dgm:spPr/>
      <dgm:t>
        <a:bodyPr/>
        <a:lstStyle/>
        <a:p>
          <a:endParaRPr lang="en-US"/>
        </a:p>
      </dgm:t>
    </dgm:pt>
    <dgm:pt modelId="{77A6A88A-8510-4C1E-95F5-E513D7167D24}" type="sibTrans" cxnId="{0B6B733D-6F63-469D-9D15-EA549F3B3644}">
      <dgm:prSet/>
      <dgm:spPr/>
      <dgm:t>
        <a:bodyPr/>
        <a:lstStyle/>
        <a:p>
          <a:endParaRPr lang="en-US"/>
        </a:p>
      </dgm:t>
    </dgm:pt>
    <dgm:pt modelId="{FEBB6D12-8EBF-4713-A9DD-45551F86FE95}">
      <dgm:prSet phldrT="[Text]"/>
      <dgm:spPr/>
      <dgm:t>
        <a:bodyPr/>
        <a:lstStyle/>
        <a:p>
          <a:r>
            <a:rPr lang="en-AU"/>
            <a:t>Plaintext Test Credentials</a:t>
          </a:r>
          <a:endParaRPr lang="en-US"/>
        </a:p>
      </dgm:t>
    </dgm:pt>
    <dgm:pt modelId="{1D2F6ACF-82DF-4B5D-8085-2C7963DC8D05}" type="parTrans" cxnId="{1A72E6B9-1477-41CD-BE39-8814425EC37A}">
      <dgm:prSet/>
      <dgm:spPr/>
      <dgm:t>
        <a:bodyPr/>
        <a:lstStyle/>
        <a:p>
          <a:endParaRPr lang="en-US"/>
        </a:p>
      </dgm:t>
    </dgm:pt>
    <dgm:pt modelId="{4C297773-34B4-4D16-8A72-6DD55A99AD7F}" type="sibTrans" cxnId="{1A72E6B9-1477-41CD-BE39-8814425EC37A}">
      <dgm:prSet/>
      <dgm:spPr/>
      <dgm:t>
        <a:bodyPr/>
        <a:lstStyle/>
        <a:p>
          <a:endParaRPr lang="en-US"/>
        </a:p>
      </dgm:t>
    </dgm:pt>
    <dgm:pt modelId="{D3DA5C42-972E-4188-8373-2A327C985C54}">
      <dgm:prSet phldrT="[Text]"/>
      <dgm:spPr/>
      <dgm:t>
        <a:bodyPr/>
        <a:lstStyle/>
        <a:p>
          <a:r>
            <a:rPr lang="en-AU"/>
            <a:t>Dev box with Test Account as Local Admin</a:t>
          </a:r>
          <a:endParaRPr lang="en-US"/>
        </a:p>
      </dgm:t>
    </dgm:pt>
    <dgm:pt modelId="{2A66D583-230C-473F-802B-95A66E8B4E15}" type="parTrans" cxnId="{63397AA4-60F5-4D9A-8539-8055CD14ADB5}">
      <dgm:prSet/>
      <dgm:spPr/>
      <dgm:t>
        <a:bodyPr/>
        <a:lstStyle/>
        <a:p>
          <a:endParaRPr lang="en-US"/>
        </a:p>
      </dgm:t>
    </dgm:pt>
    <dgm:pt modelId="{5D085BFA-4A26-4502-A816-F39FAF6FAE44}" type="sibTrans" cxnId="{63397AA4-60F5-4D9A-8539-8055CD14ADB5}">
      <dgm:prSet/>
      <dgm:spPr/>
      <dgm:t>
        <a:bodyPr/>
        <a:lstStyle/>
        <a:p>
          <a:endParaRPr lang="en-US"/>
        </a:p>
      </dgm:t>
    </dgm:pt>
    <dgm:pt modelId="{D98D4114-4CB4-4F4E-A392-E201D85B8E07}">
      <dgm:prSet phldrT="[Text]"/>
      <dgm:spPr/>
      <dgm:t>
        <a:bodyPr/>
        <a:lstStyle/>
        <a:p>
          <a:r>
            <a:rPr lang="en-AU" err="1"/>
            <a:t>Mimikatz</a:t>
          </a:r>
          <a:r>
            <a:rPr lang="en-AU"/>
            <a:t> Credential Dump</a:t>
          </a:r>
          <a:endParaRPr lang="en-US"/>
        </a:p>
      </dgm:t>
    </dgm:pt>
    <dgm:pt modelId="{0B256BD2-A24E-4801-B0BB-D208C2A343F4}" type="parTrans" cxnId="{E6AAB471-01BA-4DA6-A2E9-966D43EB77BF}">
      <dgm:prSet/>
      <dgm:spPr/>
      <dgm:t>
        <a:bodyPr/>
        <a:lstStyle/>
        <a:p>
          <a:endParaRPr lang="en-US"/>
        </a:p>
      </dgm:t>
    </dgm:pt>
    <dgm:pt modelId="{D0BA2F1D-F561-4F7D-BDF3-3E747D5F6CBF}" type="sibTrans" cxnId="{E6AAB471-01BA-4DA6-A2E9-966D43EB77BF}">
      <dgm:prSet/>
      <dgm:spPr/>
      <dgm:t>
        <a:bodyPr/>
        <a:lstStyle/>
        <a:p>
          <a:endParaRPr lang="en-US"/>
        </a:p>
      </dgm:t>
    </dgm:pt>
    <dgm:pt modelId="{F506F924-F22E-4004-B164-3CF789CAB55B}">
      <dgm:prSet phldrT="[Text]"/>
      <dgm:spPr/>
      <dgm:t>
        <a:bodyPr/>
        <a:lstStyle/>
        <a:p>
          <a:r>
            <a:rPr lang="en-AU"/>
            <a:t>Dev’s Credentials</a:t>
          </a:r>
          <a:endParaRPr lang="en-US"/>
        </a:p>
      </dgm:t>
    </dgm:pt>
    <dgm:pt modelId="{6995AD5D-841A-4EC6-9C3E-E104B99852F7}" type="parTrans" cxnId="{ED550674-3E69-4DB7-8F79-7BE99DF12AF1}">
      <dgm:prSet/>
      <dgm:spPr/>
      <dgm:t>
        <a:bodyPr/>
        <a:lstStyle/>
        <a:p>
          <a:endParaRPr lang="en-US"/>
        </a:p>
      </dgm:t>
    </dgm:pt>
    <dgm:pt modelId="{2A02C27B-2F34-4032-AA63-CE5A1AC099C8}" type="sibTrans" cxnId="{ED550674-3E69-4DB7-8F79-7BE99DF12AF1}">
      <dgm:prSet/>
      <dgm:spPr/>
      <dgm:t>
        <a:bodyPr/>
        <a:lstStyle/>
        <a:p>
          <a:endParaRPr lang="en-US"/>
        </a:p>
      </dgm:t>
    </dgm:pt>
    <dgm:pt modelId="{4A119E59-EACB-44C4-9E70-9CC82E36A21F}">
      <dgm:prSet phldrT="[Text]"/>
      <dgm:spPr>
        <a:noFill/>
      </dgm:spPr>
      <dgm:t>
        <a:bodyPr/>
        <a:lstStyle/>
        <a:p>
          <a:endParaRPr lang="en-US"/>
        </a:p>
      </dgm:t>
    </dgm:pt>
    <dgm:pt modelId="{04ADA79A-ED26-4AF9-A761-C95303DE1777}" type="sibTrans" cxnId="{C4330B11-B3B9-4E0F-935A-C106852CC977}">
      <dgm:prSet/>
      <dgm:spPr/>
      <dgm:t>
        <a:bodyPr/>
        <a:lstStyle/>
        <a:p>
          <a:endParaRPr lang="en-US"/>
        </a:p>
      </dgm:t>
    </dgm:pt>
    <dgm:pt modelId="{AC7EA0B2-D39F-4554-8AC9-D9CEC68A175E}" type="parTrans" cxnId="{C4330B11-B3B9-4E0F-935A-C106852CC977}">
      <dgm:prSet/>
      <dgm:spPr/>
      <dgm:t>
        <a:bodyPr/>
        <a:lstStyle/>
        <a:p>
          <a:endParaRPr lang="en-US"/>
        </a:p>
      </dgm:t>
    </dgm:pt>
    <dgm:pt modelId="{E878594B-AEB4-48E7-8077-C9D060BAFDD7}" type="pres">
      <dgm:prSet presAssocID="{E2C6F221-73CB-4B55-9661-FFCB3CBA4512}" presName="diagram" presStyleCnt="0">
        <dgm:presLayoutVars>
          <dgm:dir/>
          <dgm:resizeHandles val="exact"/>
        </dgm:presLayoutVars>
      </dgm:prSet>
      <dgm:spPr/>
    </dgm:pt>
    <dgm:pt modelId="{FEAE0EBA-386D-4D2C-90CB-E24F339C2C40}" type="pres">
      <dgm:prSet presAssocID="{95154A6C-25F2-41FB-8C37-10CE11433AA5}" presName="node" presStyleLbl="node1" presStyleIdx="0" presStyleCnt="6">
        <dgm:presLayoutVars>
          <dgm:bulletEnabled val="1"/>
        </dgm:presLayoutVars>
      </dgm:prSet>
      <dgm:spPr/>
    </dgm:pt>
    <dgm:pt modelId="{7EE35E63-4AF0-48A3-AC2B-5FFBC01809E3}" type="pres">
      <dgm:prSet presAssocID="{77A6A88A-8510-4C1E-95F5-E513D7167D24}" presName="sibTrans" presStyleLbl="sibTrans2D1" presStyleIdx="0" presStyleCnt="5"/>
      <dgm:spPr/>
    </dgm:pt>
    <dgm:pt modelId="{23C966E0-DB13-47F9-A850-8D588E14F2E7}" type="pres">
      <dgm:prSet presAssocID="{77A6A88A-8510-4C1E-95F5-E513D7167D24}" presName="connectorText" presStyleLbl="sibTrans2D1" presStyleIdx="0" presStyleCnt="5"/>
      <dgm:spPr/>
    </dgm:pt>
    <dgm:pt modelId="{63428D1F-DB74-4EBA-93E2-C3225924DA8F}" type="pres">
      <dgm:prSet presAssocID="{FEBB6D12-8EBF-4713-A9DD-45551F86FE95}" presName="node" presStyleLbl="node1" presStyleIdx="1" presStyleCnt="6">
        <dgm:presLayoutVars>
          <dgm:bulletEnabled val="1"/>
        </dgm:presLayoutVars>
      </dgm:prSet>
      <dgm:spPr/>
    </dgm:pt>
    <dgm:pt modelId="{7524A03B-1B10-4480-9706-CF8BF85FD348}" type="pres">
      <dgm:prSet presAssocID="{4C297773-34B4-4D16-8A72-6DD55A99AD7F}" presName="sibTrans" presStyleLbl="sibTrans2D1" presStyleIdx="1" presStyleCnt="5"/>
      <dgm:spPr/>
    </dgm:pt>
    <dgm:pt modelId="{0EC1F389-4F4E-46BD-94FF-CF100368FE93}" type="pres">
      <dgm:prSet presAssocID="{4C297773-34B4-4D16-8A72-6DD55A99AD7F}" presName="connectorText" presStyleLbl="sibTrans2D1" presStyleIdx="1" presStyleCnt="5"/>
      <dgm:spPr/>
    </dgm:pt>
    <dgm:pt modelId="{3C426FEF-D52C-4975-B0FD-BD4F6DFA0A70}" type="pres">
      <dgm:prSet presAssocID="{D3DA5C42-972E-4188-8373-2A327C985C54}" presName="node" presStyleLbl="node1" presStyleIdx="2" presStyleCnt="6">
        <dgm:presLayoutVars>
          <dgm:bulletEnabled val="1"/>
        </dgm:presLayoutVars>
      </dgm:prSet>
      <dgm:spPr/>
    </dgm:pt>
    <dgm:pt modelId="{3B194282-773F-4E24-B5C8-564C3D936F28}" type="pres">
      <dgm:prSet presAssocID="{5D085BFA-4A26-4502-A816-F39FAF6FAE44}" presName="sibTrans" presStyleLbl="sibTrans2D1" presStyleIdx="2" presStyleCnt="5"/>
      <dgm:spPr/>
    </dgm:pt>
    <dgm:pt modelId="{969A832B-8EE6-4485-96C2-5DB2821CACE0}" type="pres">
      <dgm:prSet presAssocID="{5D085BFA-4A26-4502-A816-F39FAF6FAE44}" presName="connectorText" presStyleLbl="sibTrans2D1" presStyleIdx="2" presStyleCnt="5"/>
      <dgm:spPr/>
    </dgm:pt>
    <dgm:pt modelId="{FA039A8D-D897-4B91-8DA0-BDCBD29A350C}" type="pres">
      <dgm:prSet presAssocID="{D98D4114-4CB4-4F4E-A392-E201D85B8E07}" presName="node" presStyleLbl="node1" presStyleIdx="3" presStyleCnt="6">
        <dgm:presLayoutVars>
          <dgm:bulletEnabled val="1"/>
        </dgm:presLayoutVars>
      </dgm:prSet>
      <dgm:spPr/>
    </dgm:pt>
    <dgm:pt modelId="{EBD53D8C-8172-461A-AB32-371FD0996093}" type="pres">
      <dgm:prSet presAssocID="{D0BA2F1D-F561-4F7D-BDF3-3E747D5F6CBF}" presName="sibTrans" presStyleLbl="sibTrans2D1" presStyleIdx="3" presStyleCnt="5"/>
      <dgm:spPr/>
    </dgm:pt>
    <dgm:pt modelId="{E012C0A4-AEA8-48A8-9719-C5C4B8D01ACE}" type="pres">
      <dgm:prSet presAssocID="{D0BA2F1D-F561-4F7D-BDF3-3E747D5F6CBF}" presName="connectorText" presStyleLbl="sibTrans2D1" presStyleIdx="3" presStyleCnt="5"/>
      <dgm:spPr/>
    </dgm:pt>
    <dgm:pt modelId="{9B27D6C0-9295-47E1-B219-0355A9D4E994}" type="pres">
      <dgm:prSet presAssocID="{F506F924-F22E-4004-B164-3CF789CAB55B}" presName="node" presStyleLbl="node1" presStyleIdx="4" presStyleCnt="6">
        <dgm:presLayoutVars>
          <dgm:bulletEnabled val="1"/>
        </dgm:presLayoutVars>
      </dgm:prSet>
      <dgm:spPr/>
    </dgm:pt>
    <dgm:pt modelId="{33827913-D23A-4FE0-833A-FA9A26506AEB}" type="pres">
      <dgm:prSet presAssocID="{2A02C27B-2F34-4032-AA63-CE5A1AC099C8}" presName="sibTrans" presStyleLbl="sibTrans2D1" presStyleIdx="4" presStyleCnt="5"/>
      <dgm:spPr/>
    </dgm:pt>
    <dgm:pt modelId="{838EE3B3-E139-43E1-AB1D-2D66A8AF445C}" type="pres">
      <dgm:prSet presAssocID="{2A02C27B-2F34-4032-AA63-CE5A1AC099C8}" presName="connectorText" presStyleLbl="sibTrans2D1" presStyleIdx="4" presStyleCnt="5"/>
      <dgm:spPr/>
    </dgm:pt>
    <dgm:pt modelId="{7023F2F4-B168-404D-9349-AA9E9BD9843E}" type="pres">
      <dgm:prSet presAssocID="{4A119E59-EACB-44C4-9E70-9CC82E36A21F}" presName="node" presStyleLbl="node1" presStyleIdx="5" presStyleCnt="6">
        <dgm:presLayoutVars>
          <dgm:bulletEnabled val="1"/>
        </dgm:presLayoutVars>
      </dgm:prSet>
      <dgm:spPr/>
    </dgm:pt>
  </dgm:ptLst>
  <dgm:cxnLst>
    <dgm:cxn modelId="{E91B050C-B649-4E20-9B2B-270258638E1D}" type="presOf" srcId="{2A02C27B-2F34-4032-AA63-CE5A1AC099C8}" destId="{838EE3B3-E139-43E1-AB1D-2D66A8AF445C}" srcOrd="1" destOrd="0" presId="urn:microsoft.com/office/officeart/2005/8/layout/process5"/>
    <dgm:cxn modelId="{C4330B11-B3B9-4E0F-935A-C106852CC977}" srcId="{E2C6F221-73CB-4B55-9661-FFCB3CBA4512}" destId="{4A119E59-EACB-44C4-9E70-9CC82E36A21F}" srcOrd="5" destOrd="0" parTransId="{AC7EA0B2-D39F-4554-8AC9-D9CEC68A175E}" sibTransId="{04ADA79A-ED26-4AF9-A761-C95303DE1777}"/>
    <dgm:cxn modelId="{5A41B914-244E-49FA-B3C9-4AB425ED84E7}" type="presOf" srcId="{F506F924-F22E-4004-B164-3CF789CAB55B}" destId="{9B27D6C0-9295-47E1-B219-0355A9D4E994}" srcOrd="0" destOrd="0" presId="urn:microsoft.com/office/officeart/2005/8/layout/process5"/>
    <dgm:cxn modelId="{6A8E9218-73E5-42D7-8453-8A4FBF75EF47}" type="presOf" srcId="{95154A6C-25F2-41FB-8C37-10CE11433AA5}" destId="{FEAE0EBA-386D-4D2C-90CB-E24F339C2C40}" srcOrd="0" destOrd="0" presId="urn:microsoft.com/office/officeart/2005/8/layout/process5"/>
    <dgm:cxn modelId="{6FC0CF1D-3A0A-4939-B877-175FC27F2F6E}" type="presOf" srcId="{D98D4114-4CB4-4F4E-A392-E201D85B8E07}" destId="{FA039A8D-D897-4B91-8DA0-BDCBD29A350C}" srcOrd="0" destOrd="0" presId="urn:microsoft.com/office/officeart/2005/8/layout/process5"/>
    <dgm:cxn modelId="{52F98E30-3B46-421D-A641-BF3820FC6F30}" type="presOf" srcId="{E2C6F221-73CB-4B55-9661-FFCB3CBA4512}" destId="{E878594B-AEB4-48E7-8077-C9D060BAFDD7}" srcOrd="0" destOrd="0" presId="urn:microsoft.com/office/officeart/2005/8/layout/process5"/>
    <dgm:cxn modelId="{464E6B33-A7D9-4896-B09A-F0F1D599BF84}" type="presOf" srcId="{77A6A88A-8510-4C1E-95F5-E513D7167D24}" destId="{23C966E0-DB13-47F9-A850-8D588E14F2E7}" srcOrd="1" destOrd="0" presId="urn:microsoft.com/office/officeart/2005/8/layout/process5"/>
    <dgm:cxn modelId="{CDD39A39-EBA1-4EB9-8B33-2E057C840664}" type="presOf" srcId="{2A02C27B-2F34-4032-AA63-CE5A1AC099C8}" destId="{33827913-D23A-4FE0-833A-FA9A26506AEB}" srcOrd="0" destOrd="0" presId="urn:microsoft.com/office/officeart/2005/8/layout/process5"/>
    <dgm:cxn modelId="{0B6B733D-6F63-469D-9D15-EA549F3B3644}" srcId="{E2C6F221-73CB-4B55-9661-FFCB3CBA4512}" destId="{95154A6C-25F2-41FB-8C37-10CE11433AA5}" srcOrd="0" destOrd="0" parTransId="{C6317C25-AE1E-46E0-8566-19CD554D5C09}" sibTransId="{77A6A88A-8510-4C1E-95F5-E513D7167D24}"/>
    <dgm:cxn modelId="{EC5E1D3E-FA80-4F95-845E-5CEDA4E24929}" type="presOf" srcId="{4C297773-34B4-4D16-8A72-6DD55A99AD7F}" destId="{7524A03B-1B10-4480-9706-CF8BF85FD348}" srcOrd="0" destOrd="0" presId="urn:microsoft.com/office/officeart/2005/8/layout/process5"/>
    <dgm:cxn modelId="{35FF674B-7B3A-4C61-9274-811886CEF15E}" type="presOf" srcId="{D3DA5C42-972E-4188-8373-2A327C985C54}" destId="{3C426FEF-D52C-4975-B0FD-BD4F6DFA0A70}" srcOrd="0" destOrd="0" presId="urn:microsoft.com/office/officeart/2005/8/layout/process5"/>
    <dgm:cxn modelId="{E6AAB471-01BA-4DA6-A2E9-966D43EB77BF}" srcId="{E2C6F221-73CB-4B55-9661-FFCB3CBA4512}" destId="{D98D4114-4CB4-4F4E-A392-E201D85B8E07}" srcOrd="3" destOrd="0" parTransId="{0B256BD2-A24E-4801-B0BB-D208C2A343F4}" sibTransId="{D0BA2F1D-F561-4F7D-BDF3-3E747D5F6CBF}"/>
    <dgm:cxn modelId="{BB87BA51-96BC-454A-BEB4-C149966C1E27}" type="presOf" srcId="{5D085BFA-4A26-4502-A816-F39FAF6FAE44}" destId="{3B194282-773F-4E24-B5C8-564C3D936F28}" srcOrd="0" destOrd="0" presId="urn:microsoft.com/office/officeart/2005/8/layout/process5"/>
    <dgm:cxn modelId="{ED550674-3E69-4DB7-8F79-7BE99DF12AF1}" srcId="{E2C6F221-73CB-4B55-9661-FFCB3CBA4512}" destId="{F506F924-F22E-4004-B164-3CF789CAB55B}" srcOrd="4" destOrd="0" parTransId="{6995AD5D-841A-4EC6-9C3E-E104B99852F7}" sibTransId="{2A02C27B-2F34-4032-AA63-CE5A1AC099C8}"/>
    <dgm:cxn modelId="{2D5C5483-1E2E-4761-BC9E-4D4C29646694}" type="presOf" srcId="{77A6A88A-8510-4C1E-95F5-E513D7167D24}" destId="{7EE35E63-4AF0-48A3-AC2B-5FFBC01809E3}" srcOrd="0" destOrd="0" presId="urn:microsoft.com/office/officeart/2005/8/layout/process5"/>
    <dgm:cxn modelId="{1EDA5C9D-E07D-4536-AF78-69F22A7323BE}" type="presOf" srcId="{4C297773-34B4-4D16-8A72-6DD55A99AD7F}" destId="{0EC1F389-4F4E-46BD-94FF-CF100368FE93}" srcOrd="1" destOrd="0" presId="urn:microsoft.com/office/officeart/2005/8/layout/process5"/>
    <dgm:cxn modelId="{357E2C9E-4448-4989-8398-7CAFD843ED8F}" type="presOf" srcId="{D0BA2F1D-F561-4F7D-BDF3-3E747D5F6CBF}" destId="{EBD53D8C-8172-461A-AB32-371FD0996093}" srcOrd="0" destOrd="0" presId="urn:microsoft.com/office/officeart/2005/8/layout/process5"/>
    <dgm:cxn modelId="{63397AA4-60F5-4D9A-8539-8055CD14ADB5}" srcId="{E2C6F221-73CB-4B55-9661-FFCB3CBA4512}" destId="{D3DA5C42-972E-4188-8373-2A327C985C54}" srcOrd="2" destOrd="0" parTransId="{2A66D583-230C-473F-802B-95A66E8B4E15}" sibTransId="{5D085BFA-4A26-4502-A816-F39FAF6FAE44}"/>
    <dgm:cxn modelId="{5DE1D2B0-65EC-49CC-B958-9DB918CEF795}" type="presOf" srcId="{FEBB6D12-8EBF-4713-A9DD-45551F86FE95}" destId="{63428D1F-DB74-4EBA-93E2-C3225924DA8F}" srcOrd="0" destOrd="0" presId="urn:microsoft.com/office/officeart/2005/8/layout/process5"/>
    <dgm:cxn modelId="{1A72E6B9-1477-41CD-BE39-8814425EC37A}" srcId="{E2C6F221-73CB-4B55-9661-FFCB3CBA4512}" destId="{FEBB6D12-8EBF-4713-A9DD-45551F86FE95}" srcOrd="1" destOrd="0" parTransId="{1D2F6ACF-82DF-4B5D-8085-2C7963DC8D05}" sibTransId="{4C297773-34B4-4D16-8A72-6DD55A99AD7F}"/>
    <dgm:cxn modelId="{8DFEF4C7-BCA6-437B-86BC-E0E7C9E5AA8F}" type="presOf" srcId="{D0BA2F1D-F561-4F7D-BDF3-3E747D5F6CBF}" destId="{E012C0A4-AEA8-48A8-9719-C5C4B8D01ACE}" srcOrd="1" destOrd="0" presId="urn:microsoft.com/office/officeart/2005/8/layout/process5"/>
    <dgm:cxn modelId="{E09A8ECA-3496-432B-9217-7856DAE728F7}" type="presOf" srcId="{5D085BFA-4A26-4502-A816-F39FAF6FAE44}" destId="{969A832B-8EE6-4485-96C2-5DB2821CACE0}" srcOrd="1" destOrd="0" presId="urn:microsoft.com/office/officeart/2005/8/layout/process5"/>
    <dgm:cxn modelId="{39E18DD4-7268-40B3-BF1B-6CC2ACC2E118}" type="presOf" srcId="{4A119E59-EACB-44C4-9E70-9CC82E36A21F}" destId="{7023F2F4-B168-404D-9349-AA9E9BD9843E}" srcOrd="0" destOrd="0" presId="urn:microsoft.com/office/officeart/2005/8/layout/process5"/>
    <dgm:cxn modelId="{505A6277-97DB-4F7C-9394-CB975A32EE28}" type="presParOf" srcId="{E878594B-AEB4-48E7-8077-C9D060BAFDD7}" destId="{FEAE0EBA-386D-4D2C-90CB-E24F339C2C40}" srcOrd="0" destOrd="0" presId="urn:microsoft.com/office/officeart/2005/8/layout/process5"/>
    <dgm:cxn modelId="{FB28C27A-7B4E-43D8-82DC-687BF0DF2FD7}" type="presParOf" srcId="{E878594B-AEB4-48E7-8077-C9D060BAFDD7}" destId="{7EE35E63-4AF0-48A3-AC2B-5FFBC01809E3}" srcOrd="1" destOrd="0" presId="urn:microsoft.com/office/officeart/2005/8/layout/process5"/>
    <dgm:cxn modelId="{B2C22BB2-8863-4512-8A6E-DBEC82468C2C}" type="presParOf" srcId="{7EE35E63-4AF0-48A3-AC2B-5FFBC01809E3}" destId="{23C966E0-DB13-47F9-A850-8D588E14F2E7}" srcOrd="0" destOrd="0" presId="urn:microsoft.com/office/officeart/2005/8/layout/process5"/>
    <dgm:cxn modelId="{3F5BC421-5D70-4E56-8C6C-793CE870B0D8}" type="presParOf" srcId="{E878594B-AEB4-48E7-8077-C9D060BAFDD7}" destId="{63428D1F-DB74-4EBA-93E2-C3225924DA8F}" srcOrd="2" destOrd="0" presId="urn:microsoft.com/office/officeart/2005/8/layout/process5"/>
    <dgm:cxn modelId="{7FF8D883-FEE5-4F19-BA99-197F21FEC252}" type="presParOf" srcId="{E878594B-AEB4-48E7-8077-C9D060BAFDD7}" destId="{7524A03B-1B10-4480-9706-CF8BF85FD348}" srcOrd="3" destOrd="0" presId="urn:microsoft.com/office/officeart/2005/8/layout/process5"/>
    <dgm:cxn modelId="{C8F47EF2-38EA-4CF8-9C51-C14CC497F890}" type="presParOf" srcId="{7524A03B-1B10-4480-9706-CF8BF85FD348}" destId="{0EC1F389-4F4E-46BD-94FF-CF100368FE93}" srcOrd="0" destOrd="0" presId="urn:microsoft.com/office/officeart/2005/8/layout/process5"/>
    <dgm:cxn modelId="{CA938885-BE95-4260-B2E3-EFA370E94FE8}" type="presParOf" srcId="{E878594B-AEB4-48E7-8077-C9D060BAFDD7}" destId="{3C426FEF-D52C-4975-B0FD-BD4F6DFA0A70}" srcOrd="4" destOrd="0" presId="urn:microsoft.com/office/officeart/2005/8/layout/process5"/>
    <dgm:cxn modelId="{5262903F-3B2A-4427-AD26-C040DC9E06D2}" type="presParOf" srcId="{E878594B-AEB4-48E7-8077-C9D060BAFDD7}" destId="{3B194282-773F-4E24-B5C8-564C3D936F28}" srcOrd="5" destOrd="0" presId="urn:microsoft.com/office/officeart/2005/8/layout/process5"/>
    <dgm:cxn modelId="{D2EF7994-5482-4D83-BD31-578C01F4A751}" type="presParOf" srcId="{3B194282-773F-4E24-B5C8-564C3D936F28}" destId="{969A832B-8EE6-4485-96C2-5DB2821CACE0}" srcOrd="0" destOrd="0" presId="urn:microsoft.com/office/officeart/2005/8/layout/process5"/>
    <dgm:cxn modelId="{03B1BE99-1EA8-4DEE-9EB3-CAD9FA55DC3A}" type="presParOf" srcId="{E878594B-AEB4-48E7-8077-C9D060BAFDD7}" destId="{FA039A8D-D897-4B91-8DA0-BDCBD29A350C}" srcOrd="6" destOrd="0" presId="urn:microsoft.com/office/officeart/2005/8/layout/process5"/>
    <dgm:cxn modelId="{5DB02A4A-FD50-43D3-A65C-940E5F27DFE6}" type="presParOf" srcId="{E878594B-AEB4-48E7-8077-C9D060BAFDD7}" destId="{EBD53D8C-8172-461A-AB32-371FD0996093}" srcOrd="7" destOrd="0" presId="urn:microsoft.com/office/officeart/2005/8/layout/process5"/>
    <dgm:cxn modelId="{11D9FDE2-6113-4601-9BC8-3087F54A1AD1}" type="presParOf" srcId="{EBD53D8C-8172-461A-AB32-371FD0996093}" destId="{E012C0A4-AEA8-48A8-9719-C5C4B8D01ACE}" srcOrd="0" destOrd="0" presId="urn:microsoft.com/office/officeart/2005/8/layout/process5"/>
    <dgm:cxn modelId="{25BB1455-F1D6-4DF1-A740-687CD17A5BD5}" type="presParOf" srcId="{E878594B-AEB4-48E7-8077-C9D060BAFDD7}" destId="{9B27D6C0-9295-47E1-B219-0355A9D4E994}" srcOrd="8" destOrd="0" presId="urn:microsoft.com/office/officeart/2005/8/layout/process5"/>
    <dgm:cxn modelId="{21DE8968-4BAC-420B-B436-E15AAF384C9E}" type="presParOf" srcId="{E878594B-AEB4-48E7-8077-C9D060BAFDD7}" destId="{33827913-D23A-4FE0-833A-FA9A26506AEB}" srcOrd="9" destOrd="0" presId="urn:microsoft.com/office/officeart/2005/8/layout/process5"/>
    <dgm:cxn modelId="{A33BE227-380E-4EFE-973D-C427BD87468C}" type="presParOf" srcId="{33827913-D23A-4FE0-833A-FA9A26506AEB}" destId="{838EE3B3-E139-43E1-AB1D-2D66A8AF445C}" srcOrd="0" destOrd="0" presId="urn:microsoft.com/office/officeart/2005/8/layout/process5"/>
    <dgm:cxn modelId="{EE176EC5-A0F3-416D-A38B-0B9E4DA3D4B1}" type="presParOf" srcId="{E878594B-AEB4-48E7-8077-C9D060BAFDD7}" destId="{7023F2F4-B168-404D-9349-AA9E9BD9843E}" srcOrd="1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123CA7B-ADB1-4656-9403-D422A5A13124}" type="doc">
      <dgm:prSet loTypeId="urn:microsoft.com/office/officeart/2008/layout/HorizontalMultiLevelHierarchy" loCatId="hierarchy" qsTypeId="urn:microsoft.com/office/officeart/2005/8/quickstyle/simple1" qsCatId="simple" csTypeId="urn:microsoft.com/office/officeart/2005/8/colors/colorful1" csCatId="colorful" phldr="1"/>
      <dgm:spPr/>
      <dgm:t>
        <a:bodyPr/>
        <a:lstStyle/>
        <a:p>
          <a:endParaRPr lang="en-US"/>
        </a:p>
      </dgm:t>
    </dgm:pt>
    <dgm:pt modelId="{868E0F24-0E7F-48BB-B982-CCC828F61F6F}">
      <dgm:prSet phldrT="[Text]"/>
      <dgm:spPr/>
      <dgm:t>
        <a:bodyPr/>
        <a:lstStyle/>
        <a:p>
          <a:r>
            <a:rPr lang="en-AU"/>
            <a:t>Service Instance</a:t>
          </a:r>
          <a:endParaRPr lang="en-US"/>
        </a:p>
      </dgm:t>
    </dgm:pt>
    <dgm:pt modelId="{82D2BAA8-12C5-4AA7-B85C-D3E7860F6679}" type="parTrans" cxnId="{297F56D8-F033-440F-AE89-6C97AD82023D}">
      <dgm:prSet/>
      <dgm:spPr/>
      <dgm:t>
        <a:bodyPr/>
        <a:lstStyle/>
        <a:p>
          <a:endParaRPr lang="en-US"/>
        </a:p>
      </dgm:t>
    </dgm:pt>
    <dgm:pt modelId="{32241D9E-FA51-4EE0-995E-8226FCAAC400}" type="sibTrans" cxnId="{297F56D8-F033-440F-AE89-6C97AD82023D}">
      <dgm:prSet/>
      <dgm:spPr/>
      <dgm:t>
        <a:bodyPr/>
        <a:lstStyle/>
        <a:p>
          <a:endParaRPr lang="en-US"/>
        </a:p>
      </dgm:t>
    </dgm:pt>
    <dgm:pt modelId="{C387A0A3-502C-49F3-9DF1-D7456DA18578}">
      <dgm:prSet phldrT="[Text]"/>
      <dgm:spPr/>
      <dgm:t>
        <a:bodyPr/>
        <a:lstStyle/>
        <a:p>
          <a:r>
            <a:rPr lang="en-AU"/>
            <a:t>Run-time vaults</a:t>
          </a:r>
          <a:endParaRPr lang="en-US"/>
        </a:p>
      </dgm:t>
    </dgm:pt>
    <dgm:pt modelId="{9E704908-D121-4580-BD2F-17F9A4A7CE88}" type="parTrans" cxnId="{B4043115-81B7-4D06-AA03-C4673D6DC77F}">
      <dgm:prSet/>
      <dgm:spPr/>
      <dgm:t>
        <a:bodyPr/>
        <a:lstStyle/>
        <a:p>
          <a:endParaRPr lang="en-US"/>
        </a:p>
      </dgm:t>
    </dgm:pt>
    <dgm:pt modelId="{78303FB4-513C-427F-BBF2-55EF983B53D5}" type="sibTrans" cxnId="{B4043115-81B7-4D06-AA03-C4673D6DC77F}">
      <dgm:prSet/>
      <dgm:spPr/>
      <dgm:t>
        <a:bodyPr/>
        <a:lstStyle/>
        <a:p>
          <a:endParaRPr lang="en-US"/>
        </a:p>
      </dgm:t>
    </dgm:pt>
    <dgm:pt modelId="{2E21A58B-EB5F-42F5-9347-9509A158602E}">
      <dgm:prSet phldrT="[Text]"/>
      <dgm:spPr/>
      <dgm:t>
        <a:bodyPr/>
        <a:lstStyle/>
        <a:p>
          <a:r>
            <a:rPr lang="en-AU"/>
            <a:t>Deploy-time vaults</a:t>
          </a:r>
          <a:endParaRPr lang="en-US"/>
        </a:p>
      </dgm:t>
    </dgm:pt>
    <dgm:pt modelId="{D29703C9-8EB7-4999-8C68-389B51069EF1}" type="parTrans" cxnId="{C5AA08EB-1DEF-4762-B733-93C6332AC292}">
      <dgm:prSet/>
      <dgm:spPr/>
      <dgm:t>
        <a:bodyPr/>
        <a:lstStyle/>
        <a:p>
          <a:endParaRPr lang="en-US"/>
        </a:p>
      </dgm:t>
    </dgm:pt>
    <dgm:pt modelId="{189A06D0-A20D-42B2-893D-4B201FD40662}" type="sibTrans" cxnId="{C5AA08EB-1DEF-4762-B733-93C6332AC292}">
      <dgm:prSet/>
      <dgm:spPr/>
      <dgm:t>
        <a:bodyPr/>
        <a:lstStyle/>
        <a:p>
          <a:endParaRPr lang="en-US"/>
        </a:p>
      </dgm:t>
    </dgm:pt>
    <dgm:pt modelId="{172139EA-398A-424F-AA9D-A015F171DCD7}">
      <dgm:prSet phldrT="[Text]"/>
      <dgm:spPr/>
      <dgm:t>
        <a:bodyPr/>
        <a:lstStyle/>
        <a:p>
          <a:r>
            <a:rPr lang="en-AU"/>
            <a:t>Service-wide vault</a:t>
          </a:r>
          <a:endParaRPr lang="en-US"/>
        </a:p>
      </dgm:t>
    </dgm:pt>
    <dgm:pt modelId="{B70B6F1F-6528-4DC8-B745-2A45FB00422E}" type="parTrans" cxnId="{EAE545CE-95F8-4CCE-A305-5BA748044723}">
      <dgm:prSet/>
      <dgm:spPr/>
      <dgm:t>
        <a:bodyPr/>
        <a:lstStyle/>
        <a:p>
          <a:endParaRPr lang="en-US"/>
        </a:p>
      </dgm:t>
    </dgm:pt>
    <dgm:pt modelId="{1D47B882-D6A7-44E6-859F-EAF234DA82A0}" type="sibTrans" cxnId="{EAE545CE-95F8-4CCE-A305-5BA748044723}">
      <dgm:prSet/>
      <dgm:spPr/>
      <dgm:t>
        <a:bodyPr/>
        <a:lstStyle/>
        <a:p>
          <a:endParaRPr lang="en-US"/>
        </a:p>
      </dgm:t>
    </dgm:pt>
    <dgm:pt modelId="{122DA66E-187F-45D3-903A-C35A0F82A4ED}">
      <dgm:prSet phldrT="[Text]"/>
      <dgm:spPr/>
      <dgm:t>
        <a:bodyPr/>
        <a:lstStyle/>
        <a:p>
          <a:r>
            <a:rPr lang="en-AU"/>
            <a:t>Global vault</a:t>
          </a:r>
          <a:endParaRPr lang="en-US"/>
        </a:p>
      </dgm:t>
    </dgm:pt>
    <dgm:pt modelId="{A25DD178-3B31-40DA-A38A-7ACA7369EB52}" type="parTrans" cxnId="{F46F146E-9AF3-4605-BBD7-28674CAD4D94}">
      <dgm:prSet/>
      <dgm:spPr/>
      <dgm:t>
        <a:bodyPr/>
        <a:lstStyle/>
        <a:p>
          <a:endParaRPr lang="en-US"/>
        </a:p>
      </dgm:t>
    </dgm:pt>
    <dgm:pt modelId="{D9858933-65C4-44E4-9EA9-FDBE410F8AAB}" type="sibTrans" cxnId="{F46F146E-9AF3-4605-BBD7-28674CAD4D94}">
      <dgm:prSet/>
      <dgm:spPr/>
      <dgm:t>
        <a:bodyPr/>
        <a:lstStyle/>
        <a:p>
          <a:endParaRPr lang="en-US"/>
        </a:p>
      </dgm:t>
    </dgm:pt>
    <dgm:pt modelId="{4FFEF35B-C918-4286-8CB5-9E88C06DAD7B}">
      <dgm:prSet phldrT="[Text]"/>
      <dgm:spPr/>
      <dgm:t>
        <a:bodyPr/>
        <a:lstStyle/>
        <a:p>
          <a:r>
            <a:rPr lang="en-AU"/>
            <a:t>Deployment-specific vault</a:t>
          </a:r>
          <a:endParaRPr lang="en-US"/>
        </a:p>
      </dgm:t>
    </dgm:pt>
    <dgm:pt modelId="{E2126663-265D-4A35-88BB-960C0E10EA34}" type="parTrans" cxnId="{1D050B60-1F7E-4BC9-A071-3C6DD66644FA}">
      <dgm:prSet/>
      <dgm:spPr/>
      <dgm:t>
        <a:bodyPr/>
        <a:lstStyle/>
        <a:p>
          <a:endParaRPr lang="en-US"/>
        </a:p>
      </dgm:t>
    </dgm:pt>
    <dgm:pt modelId="{961B3039-7F19-4626-A725-BA9699B001C9}" type="sibTrans" cxnId="{1D050B60-1F7E-4BC9-A071-3C6DD66644FA}">
      <dgm:prSet/>
      <dgm:spPr/>
      <dgm:t>
        <a:bodyPr/>
        <a:lstStyle/>
        <a:p>
          <a:endParaRPr lang="en-US"/>
        </a:p>
      </dgm:t>
    </dgm:pt>
    <dgm:pt modelId="{E5E6D1AE-55AF-4394-AEEF-E3633AD6ADF6}">
      <dgm:prSet phldrT="[Text]"/>
      <dgm:spPr/>
      <dgm:t>
        <a:bodyPr/>
        <a:lstStyle/>
        <a:p>
          <a:r>
            <a:rPr lang="en-AU"/>
            <a:t>Service-wide vault</a:t>
          </a:r>
          <a:endParaRPr lang="en-US"/>
        </a:p>
      </dgm:t>
    </dgm:pt>
    <dgm:pt modelId="{CE0298DF-6F30-44AF-8F09-F23F4BC717BA}" type="parTrans" cxnId="{99612322-4815-4CA8-8510-F79B7A34F4B0}">
      <dgm:prSet/>
      <dgm:spPr/>
      <dgm:t>
        <a:bodyPr/>
        <a:lstStyle/>
        <a:p>
          <a:endParaRPr lang="en-US"/>
        </a:p>
      </dgm:t>
    </dgm:pt>
    <dgm:pt modelId="{68C4B3FE-DB7A-44CC-B31B-68513852A3DB}" type="sibTrans" cxnId="{99612322-4815-4CA8-8510-F79B7A34F4B0}">
      <dgm:prSet/>
      <dgm:spPr/>
      <dgm:t>
        <a:bodyPr/>
        <a:lstStyle/>
        <a:p>
          <a:endParaRPr lang="en-US"/>
        </a:p>
      </dgm:t>
    </dgm:pt>
    <dgm:pt modelId="{ACEC517E-F9BB-494B-98AB-B2B6BDF9E078}">
      <dgm:prSet phldrT="[Text]"/>
      <dgm:spPr/>
      <dgm:t>
        <a:bodyPr/>
        <a:lstStyle/>
        <a:p>
          <a:r>
            <a:rPr lang="en-AU"/>
            <a:t>Global vault</a:t>
          </a:r>
          <a:endParaRPr lang="en-US"/>
        </a:p>
      </dgm:t>
    </dgm:pt>
    <dgm:pt modelId="{336AAF65-435B-488F-AAAB-61294966C102}" type="parTrans" cxnId="{02F17F2C-6322-4003-B7DB-1C1F8484D64F}">
      <dgm:prSet/>
      <dgm:spPr/>
      <dgm:t>
        <a:bodyPr/>
        <a:lstStyle/>
        <a:p>
          <a:endParaRPr lang="en-US"/>
        </a:p>
      </dgm:t>
    </dgm:pt>
    <dgm:pt modelId="{76ADE9EB-441C-458A-A6E2-D2369DEAB441}" type="sibTrans" cxnId="{02F17F2C-6322-4003-B7DB-1C1F8484D64F}">
      <dgm:prSet/>
      <dgm:spPr/>
      <dgm:t>
        <a:bodyPr/>
        <a:lstStyle/>
        <a:p>
          <a:endParaRPr lang="en-US"/>
        </a:p>
      </dgm:t>
    </dgm:pt>
    <dgm:pt modelId="{8E2A7269-DD49-4856-9551-52CA86EB34E9}">
      <dgm:prSet phldrT="[Text]"/>
      <dgm:spPr/>
      <dgm:t>
        <a:bodyPr/>
        <a:lstStyle/>
        <a:p>
          <a:r>
            <a:rPr lang="en-AU"/>
            <a:t>Deployment-specific vault</a:t>
          </a:r>
          <a:endParaRPr lang="en-US"/>
        </a:p>
      </dgm:t>
    </dgm:pt>
    <dgm:pt modelId="{7A3EE138-A2B2-498A-880A-C977821C226A}" type="parTrans" cxnId="{956797A9-6ED6-4BAA-9590-9F1A3F0F84C5}">
      <dgm:prSet/>
      <dgm:spPr/>
      <dgm:t>
        <a:bodyPr/>
        <a:lstStyle/>
        <a:p>
          <a:endParaRPr lang="en-US"/>
        </a:p>
      </dgm:t>
    </dgm:pt>
    <dgm:pt modelId="{86C6EC7B-A4F8-424E-9A02-4FEFA6F417B5}" type="sibTrans" cxnId="{956797A9-6ED6-4BAA-9590-9F1A3F0F84C5}">
      <dgm:prSet/>
      <dgm:spPr/>
      <dgm:t>
        <a:bodyPr/>
        <a:lstStyle/>
        <a:p>
          <a:endParaRPr lang="en-US"/>
        </a:p>
      </dgm:t>
    </dgm:pt>
    <dgm:pt modelId="{B149A6CC-7ED1-4CDE-A4BE-D919C76C8943}" type="pres">
      <dgm:prSet presAssocID="{6123CA7B-ADB1-4656-9403-D422A5A13124}" presName="Name0" presStyleCnt="0">
        <dgm:presLayoutVars>
          <dgm:chPref val="1"/>
          <dgm:dir/>
          <dgm:animOne val="branch"/>
          <dgm:animLvl val="lvl"/>
          <dgm:resizeHandles val="exact"/>
        </dgm:presLayoutVars>
      </dgm:prSet>
      <dgm:spPr/>
    </dgm:pt>
    <dgm:pt modelId="{92934B94-570C-4727-83D2-097659158B55}" type="pres">
      <dgm:prSet presAssocID="{868E0F24-0E7F-48BB-B982-CCC828F61F6F}" presName="root1" presStyleCnt="0"/>
      <dgm:spPr/>
    </dgm:pt>
    <dgm:pt modelId="{96507493-7136-44B9-B4A4-B347FE9A2E14}" type="pres">
      <dgm:prSet presAssocID="{868E0F24-0E7F-48BB-B982-CCC828F61F6F}" presName="LevelOneTextNode" presStyleLbl="node0" presStyleIdx="0" presStyleCnt="1">
        <dgm:presLayoutVars>
          <dgm:chPref val="3"/>
        </dgm:presLayoutVars>
      </dgm:prSet>
      <dgm:spPr/>
    </dgm:pt>
    <dgm:pt modelId="{8CBBECFF-4CD2-4729-8724-727EC5CCBC7C}" type="pres">
      <dgm:prSet presAssocID="{868E0F24-0E7F-48BB-B982-CCC828F61F6F}" presName="level2hierChild" presStyleCnt="0"/>
      <dgm:spPr/>
    </dgm:pt>
    <dgm:pt modelId="{EA1D381E-68FA-42AB-9A78-584AD5A89C43}" type="pres">
      <dgm:prSet presAssocID="{9E704908-D121-4580-BD2F-17F9A4A7CE88}" presName="conn2-1" presStyleLbl="parChTrans1D2" presStyleIdx="0" presStyleCnt="2"/>
      <dgm:spPr/>
    </dgm:pt>
    <dgm:pt modelId="{0056C859-5060-4E69-B5AA-1B5DCC873852}" type="pres">
      <dgm:prSet presAssocID="{9E704908-D121-4580-BD2F-17F9A4A7CE88}" presName="connTx" presStyleLbl="parChTrans1D2" presStyleIdx="0" presStyleCnt="2"/>
      <dgm:spPr/>
    </dgm:pt>
    <dgm:pt modelId="{E1DA3EA6-2087-4DAD-A5CC-52BB611A598D}" type="pres">
      <dgm:prSet presAssocID="{C387A0A3-502C-49F3-9DF1-D7456DA18578}" presName="root2" presStyleCnt="0"/>
      <dgm:spPr/>
    </dgm:pt>
    <dgm:pt modelId="{6D3D35C1-4D62-4773-B087-8AF39A121389}" type="pres">
      <dgm:prSet presAssocID="{C387A0A3-502C-49F3-9DF1-D7456DA18578}" presName="LevelTwoTextNode" presStyleLbl="node2" presStyleIdx="0" presStyleCnt="2">
        <dgm:presLayoutVars>
          <dgm:chPref val="3"/>
        </dgm:presLayoutVars>
      </dgm:prSet>
      <dgm:spPr/>
    </dgm:pt>
    <dgm:pt modelId="{3F56E59B-0DE8-4182-AD6B-981DBCA58F73}" type="pres">
      <dgm:prSet presAssocID="{C387A0A3-502C-49F3-9DF1-D7456DA18578}" presName="level3hierChild" presStyleCnt="0"/>
      <dgm:spPr/>
    </dgm:pt>
    <dgm:pt modelId="{BFF1024D-9BF3-422C-BDFC-2AD8E4235B58}" type="pres">
      <dgm:prSet presAssocID="{7A3EE138-A2B2-498A-880A-C977821C226A}" presName="conn2-1" presStyleLbl="parChTrans1D3" presStyleIdx="0" presStyleCnt="6"/>
      <dgm:spPr/>
    </dgm:pt>
    <dgm:pt modelId="{0AB65AAE-E8A7-425B-8E1E-9E338325F8F2}" type="pres">
      <dgm:prSet presAssocID="{7A3EE138-A2B2-498A-880A-C977821C226A}" presName="connTx" presStyleLbl="parChTrans1D3" presStyleIdx="0" presStyleCnt="6"/>
      <dgm:spPr/>
    </dgm:pt>
    <dgm:pt modelId="{8D481E99-7076-4AC1-9298-6064980478B1}" type="pres">
      <dgm:prSet presAssocID="{8E2A7269-DD49-4856-9551-52CA86EB34E9}" presName="root2" presStyleCnt="0"/>
      <dgm:spPr/>
    </dgm:pt>
    <dgm:pt modelId="{DEA8EF44-43C6-4893-913D-C1F8B26203FB}" type="pres">
      <dgm:prSet presAssocID="{8E2A7269-DD49-4856-9551-52CA86EB34E9}" presName="LevelTwoTextNode" presStyleLbl="node3" presStyleIdx="0" presStyleCnt="6">
        <dgm:presLayoutVars>
          <dgm:chPref val="3"/>
        </dgm:presLayoutVars>
      </dgm:prSet>
      <dgm:spPr/>
    </dgm:pt>
    <dgm:pt modelId="{2AE28B41-130B-4940-B734-830B4A25CFBC}" type="pres">
      <dgm:prSet presAssocID="{8E2A7269-DD49-4856-9551-52CA86EB34E9}" presName="level3hierChild" presStyleCnt="0"/>
      <dgm:spPr/>
    </dgm:pt>
    <dgm:pt modelId="{0986442E-E3F6-4B6A-8F35-82B64980628B}" type="pres">
      <dgm:prSet presAssocID="{B70B6F1F-6528-4DC8-B745-2A45FB00422E}" presName="conn2-1" presStyleLbl="parChTrans1D3" presStyleIdx="1" presStyleCnt="6"/>
      <dgm:spPr/>
    </dgm:pt>
    <dgm:pt modelId="{2E37A001-E346-46C4-A17F-8E03050C9FFA}" type="pres">
      <dgm:prSet presAssocID="{B70B6F1F-6528-4DC8-B745-2A45FB00422E}" presName="connTx" presStyleLbl="parChTrans1D3" presStyleIdx="1" presStyleCnt="6"/>
      <dgm:spPr/>
    </dgm:pt>
    <dgm:pt modelId="{4D9AFEC9-E432-4FCE-B5EF-AF0A7CF18E3C}" type="pres">
      <dgm:prSet presAssocID="{172139EA-398A-424F-AA9D-A015F171DCD7}" presName="root2" presStyleCnt="0"/>
      <dgm:spPr/>
    </dgm:pt>
    <dgm:pt modelId="{1EDC8CB0-6C45-4376-B26D-F866E91F1A0F}" type="pres">
      <dgm:prSet presAssocID="{172139EA-398A-424F-AA9D-A015F171DCD7}" presName="LevelTwoTextNode" presStyleLbl="node3" presStyleIdx="1" presStyleCnt="6">
        <dgm:presLayoutVars>
          <dgm:chPref val="3"/>
        </dgm:presLayoutVars>
      </dgm:prSet>
      <dgm:spPr/>
    </dgm:pt>
    <dgm:pt modelId="{F44AE88A-92A9-4E3E-966F-C62FC9829BCC}" type="pres">
      <dgm:prSet presAssocID="{172139EA-398A-424F-AA9D-A015F171DCD7}" presName="level3hierChild" presStyleCnt="0"/>
      <dgm:spPr/>
    </dgm:pt>
    <dgm:pt modelId="{BD517DDF-6059-4E6A-9E0F-CFE867F6D423}" type="pres">
      <dgm:prSet presAssocID="{A25DD178-3B31-40DA-A38A-7ACA7369EB52}" presName="conn2-1" presStyleLbl="parChTrans1D3" presStyleIdx="2" presStyleCnt="6"/>
      <dgm:spPr/>
    </dgm:pt>
    <dgm:pt modelId="{332F1B6C-1DF7-4A94-8C40-F9FD261C8096}" type="pres">
      <dgm:prSet presAssocID="{A25DD178-3B31-40DA-A38A-7ACA7369EB52}" presName="connTx" presStyleLbl="parChTrans1D3" presStyleIdx="2" presStyleCnt="6"/>
      <dgm:spPr/>
    </dgm:pt>
    <dgm:pt modelId="{00BE2A49-9149-4DC1-8B42-4FB699E606AC}" type="pres">
      <dgm:prSet presAssocID="{122DA66E-187F-45D3-903A-C35A0F82A4ED}" presName="root2" presStyleCnt="0"/>
      <dgm:spPr/>
    </dgm:pt>
    <dgm:pt modelId="{A3851030-829F-49A1-9847-E4CD1F7A7C4C}" type="pres">
      <dgm:prSet presAssocID="{122DA66E-187F-45D3-903A-C35A0F82A4ED}" presName="LevelTwoTextNode" presStyleLbl="node3" presStyleIdx="2" presStyleCnt="6">
        <dgm:presLayoutVars>
          <dgm:chPref val="3"/>
        </dgm:presLayoutVars>
      </dgm:prSet>
      <dgm:spPr/>
    </dgm:pt>
    <dgm:pt modelId="{64875D9F-EE90-4EAA-952C-FCC5EFC2D89E}" type="pres">
      <dgm:prSet presAssocID="{122DA66E-187F-45D3-903A-C35A0F82A4ED}" presName="level3hierChild" presStyleCnt="0"/>
      <dgm:spPr/>
    </dgm:pt>
    <dgm:pt modelId="{DDB6D306-6792-4FA4-AB39-5909D1192D8E}" type="pres">
      <dgm:prSet presAssocID="{D29703C9-8EB7-4999-8C68-389B51069EF1}" presName="conn2-1" presStyleLbl="parChTrans1D2" presStyleIdx="1" presStyleCnt="2"/>
      <dgm:spPr/>
    </dgm:pt>
    <dgm:pt modelId="{BA644F62-A8E8-4DCF-92AC-2ACD216153F7}" type="pres">
      <dgm:prSet presAssocID="{D29703C9-8EB7-4999-8C68-389B51069EF1}" presName="connTx" presStyleLbl="parChTrans1D2" presStyleIdx="1" presStyleCnt="2"/>
      <dgm:spPr/>
    </dgm:pt>
    <dgm:pt modelId="{F389D355-4219-4DD7-9029-76424472C445}" type="pres">
      <dgm:prSet presAssocID="{2E21A58B-EB5F-42F5-9347-9509A158602E}" presName="root2" presStyleCnt="0"/>
      <dgm:spPr/>
    </dgm:pt>
    <dgm:pt modelId="{7717EFBC-05ED-48B3-B1ED-2BF51FDC6A01}" type="pres">
      <dgm:prSet presAssocID="{2E21A58B-EB5F-42F5-9347-9509A158602E}" presName="LevelTwoTextNode" presStyleLbl="node2" presStyleIdx="1" presStyleCnt="2">
        <dgm:presLayoutVars>
          <dgm:chPref val="3"/>
        </dgm:presLayoutVars>
      </dgm:prSet>
      <dgm:spPr/>
    </dgm:pt>
    <dgm:pt modelId="{73D5C91D-7253-4C2D-A813-7889A8EB1D99}" type="pres">
      <dgm:prSet presAssocID="{2E21A58B-EB5F-42F5-9347-9509A158602E}" presName="level3hierChild" presStyleCnt="0"/>
      <dgm:spPr/>
    </dgm:pt>
    <dgm:pt modelId="{C1512A6D-85B3-4FE8-A329-B51884473DA2}" type="pres">
      <dgm:prSet presAssocID="{E2126663-265D-4A35-88BB-960C0E10EA34}" presName="conn2-1" presStyleLbl="parChTrans1D3" presStyleIdx="3" presStyleCnt="6"/>
      <dgm:spPr/>
    </dgm:pt>
    <dgm:pt modelId="{7DC300D4-8415-4668-9EF5-8C5E961BD7DA}" type="pres">
      <dgm:prSet presAssocID="{E2126663-265D-4A35-88BB-960C0E10EA34}" presName="connTx" presStyleLbl="parChTrans1D3" presStyleIdx="3" presStyleCnt="6"/>
      <dgm:spPr/>
    </dgm:pt>
    <dgm:pt modelId="{F2A49CC6-93D7-426D-9FF2-2973B7488138}" type="pres">
      <dgm:prSet presAssocID="{4FFEF35B-C918-4286-8CB5-9E88C06DAD7B}" presName="root2" presStyleCnt="0"/>
      <dgm:spPr/>
    </dgm:pt>
    <dgm:pt modelId="{573E5EDB-E564-41F3-8713-7740FA421B2B}" type="pres">
      <dgm:prSet presAssocID="{4FFEF35B-C918-4286-8CB5-9E88C06DAD7B}" presName="LevelTwoTextNode" presStyleLbl="node3" presStyleIdx="3" presStyleCnt="6">
        <dgm:presLayoutVars>
          <dgm:chPref val="3"/>
        </dgm:presLayoutVars>
      </dgm:prSet>
      <dgm:spPr/>
    </dgm:pt>
    <dgm:pt modelId="{E946AE35-916E-4684-9DB9-A235EF6A6EEA}" type="pres">
      <dgm:prSet presAssocID="{4FFEF35B-C918-4286-8CB5-9E88C06DAD7B}" presName="level3hierChild" presStyleCnt="0"/>
      <dgm:spPr/>
    </dgm:pt>
    <dgm:pt modelId="{08A22D9D-01C5-4BB2-BFCE-AC1FBF38C856}" type="pres">
      <dgm:prSet presAssocID="{CE0298DF-6F30-44AF-8F09-F23F4BC717BA}" presName="conn2-1" presStyleLbl="parChTrans1D3" presStyleIdx="4" presStyleCnt="6"/>
      <dgm:spPr/>
    </dgm:pt>
    <dgm:pt modelId="{B0A12874-B8D3-42F9-AB34-F702A5D20F78}" type="pres">
      <dgm:prSet presAssocID="{CE0298DF-6F30-44AF-8F09-F23F4BC717BA}" presName="connTx" presStyleLbl="parChTrans1D3" presStyleIdx="4" presStyleCnt="6"/>
      <dgm:spPr/>
    </dgm:pt>
    <dgm:pt modelId="{D2398883-CE6E-40E7-A632-0B7E4D7FFE56}" type="pres">
      <dgm:prSet presAssocID="{E5E6D1AE-55AF-4394-AEEF-E3633AD6ADF6}" presName="root2" presStyleCnt="0"/>
      <dgm:spPr/>
    </dgm:pt>
    <dgm:pt modelId="{83A77307-FF2F-444B-B7E4-9D484F0A4076}" type="pres">
      <dgm:prSet presAssocID="{E5E6D1AE-55AF-4394-AEEF-E3633AD6ADF6}" presName="LevelTwoTextNode" presStyleLbl="node3" presStyleIdx="4" presStyleCnt="6">
        <dgm:presLayoutVars>
          <dgm:chPref val="3"/>
        </dgm:presLayoutVars>
      </dgm:prSet>
      <dgm:spPr/>
    </dgm:pt>
    <dgm:pt modelId="{76C404BC-53FE-4513-90E6-B79935C8C2F0}" type="pres">
      <dgm:prSet presAssocID="{E5E6D1AE-55AF-4394-AEEF-E3633AD6ADF6}" presName="level3hierChild" presStyleCnt="0"/>
      <dgm:spPr/>
    </dgm:pt>
    <dgm:pt modelId="{B9238E07-1314-4DDC-A368-5BCD25F6FA60}" type="pres">
      <dgm:prSet presAssocID="{336AAF65-435B-488F-AAAB-61294966C102}" presName="conn2-1" presStyleLbl="parChTrans1D3" presStyleIdx="5" presStyleCnt="6"/>
      <dgm:spPr/>
    </dgm:pt>
    <dgm:pt modelId="{4A41FB5D-89B5-4730-AC33-48CF0E94AEA4}" type="pres">
      <dgm:prSet presAssocID="{336AAF65-435B-488F-AAAB-61294966C102}" presName="connTx" presStyleLbl="parChTrans1D3" presStyleIdx="5" presStyleCnt="6"/>
      <dgm:spPr/>
    </dgm:pt>
    <dgm:pt modelId="{851AF05C-99B1-48A8-8D3D-D59C8192E1FC}" type="pres">
      <dgm:prSet presAssocID="{ACEC517E-F9BB-494B-98AB-B2B6BDF9E078}" presName="root2" presStyleCnt="0"/>
      <dgm:spPr/>
    </dgm:pt>
    <dgm:pt modelId="{C531D248-2817-4EE2-8638-5B5379435DB9}" type="pres">
      <dgm:prSet presAssocID="{ACEC517E-F9BB-494B-98AB-B2B6BDF9E078}" presName="LevelTwoTextNode" presStyleLbl="node3" presStyleIdx="5" presStyleCnt="6">
        <dgm:presLayoutVars>
          <dgm:chPref val="3"/>
        </dgm:presLayoutVars>
      </dgm:prSet>
      <dgm:spPr/>
    </dgm:pt>
    <dgm:pt modelId="{95E667E7-2A86-4AB5-85BC-6BFF0341CFE5}" type="pres">
      <dgm:prSet presAssocID="{ACEC517E-F9BB-494B-98AB-B2B6BDF9E078}" presName="level3hierChild" presStyleCnt="0"/>
      <dgm:spPr/>
    </dgm:pt>
  </dgm:ptLst>
  <dgm:cxnLst>
    <dgm:cxn modelId="{48F49805-3603-48ED-A95E-A06EED3A112B}" type="presOf" srcId="{C387A0A3-502C-49F3-9DF1-D7456DA18578}" destId="{6D3D35C1-4D62-4773-B087-8AF39A121389}" srcOrd="0" destOrd="0" presId="urn:microsoft.com/office/officeart/2008/layout/HorizontalMultiLevelHierarchy"/>
    <dgm:cxn modelId="{1648980A-DEB4-4868-A481-4E3D9F4FF6E7}" type="presOf" srcId="{4FFEF35B-C918-4286-8CB5-9E88C06DAD7B}" destId="{573E5EDB-E564-41F3-8713-7740FA421B2B}" srcOrd="0" destOrd="0" presId="urn:microsoft.com/office/officeart/2008/layout/HorizontalMultiLevelHierarchy"/>
    <dgm:cxn modelId="{B4043115-81B7-4D06-AA03-C4673D6DC77F}" srcId="{868E0F24-0E7F-48BB-B982-CCC828F61F6F}" destId="{C387A0A3-502C-49F3-9DF1-D7456DA18578}" srcOrd="0" destOrd="0" parTransId="{9E704908-D121-4580-BD2F-17F9A4A7CE88}" sibTransId="{78303FB4-513C-427F-BBF2-55EF983B53D5}"/>
    <dgm:cxn modelId="{250E2D1B-1D67-4ECF-B763-5C99D7CCF583}" type="presOf" srcId="{2E21A58B-EB5F-42F5-9347-9509A158602E}" destId="{7717EFBC-05ED-48B3-B1ED-2BF51FDC6A01}" srcOrd="0" destOrd="0" presId="urn:microsoft.com/office/officeart/2008/layout/HorizontalMultiLevelHierarchy"/>
    <dgm:cxn modelId="{99612322-4815-4CA8-8510-F79B7A34F4B0}" srcId="{2E21A58B-EB5F-42F5-9347-9509A158602E}" destId="{E5E6D1AE-55AF-4394-AEEF-E3633AD6ADF6}" srcOrd="1" destOrd="0" parTransId="{CE0298DF-6F30-44AF-8F09-F23F4BC717BA}" sibTransId="{68C4B3FE-DB7A-44CC-B31B-68513852A3DB}"/>
    <dgm:cxn modelId="{02F17F2C-6322-4003-B7DB-1C1F8484D64F}" srcId="{2E21A58B-EB5F-42F5-9347-9509A158602E}" destId="{ACEC517E-F9BB-494B-98AB-B2B6BDF9E078}" srcOrd="2" destOrd="0" parTransId="{336AAF65-435B-488F-AAAB-61294966C102}" sibTransId="{76ADE9EB-441C-458A-A6E2-D2369DEAB441}"/>
    <dgm:cxn modelId="{15BDD933-ED1C-4994-BA57-D23729CD3F7B}" type="presOf" srcId="{CE0298DF-6F30-44AF-8F09-F23F4BC717BA}" destId="{B0A12874-B8D3-42F9-AB34-F702A5D20F78}" srcOrd="1" destOrd="0" presId="urn:microsoft.com/office/officeart/2008/layout/HorizontalMultiLevelHierarchy"/>
    <dgm:cxn modelId="{46074E37-E8FD-4BDF-BD33-4A7BA9878C82}" type="presOf" srcId="{B70B6F1F-6528-4DC8-B745-2A45FB00422E}" destId="{0986442E-E3F6-4B6A-8F35-82B64980628B}" srcOrd="0" destOrd="0" presId="urn:microsoft.com/office/officeart/2008/layout/HorizontalMultiLevelHierarchy"/>
    <dgm:cxn modelId="{D0E93F39-8608-4D3C-9D0E-155B642660C8}" type="presOf" srcId="{D29703C9-8EB7-4999-8C68-389B51069EF1}" destId="{BA644F62-A8E8-4DCF-92AC-2ACD216153F7}" srcOrd="1" destOrd="0" presId="urn:microsoft.com/office/officeart/2008/layout/HorizontalMultiLevelHierarchy"/>
    <dgm:cxn modelId="{B472DD40-C262-4DDB-A04A-A82C31C6E006}" type="presOf" srcId="{CE0298DF-6F30-44AF-8F09-F23F4BC717BA}" destId="{08A22D9D-01C5-4BB2-BFCE-AC1FBF38C856}" srcOrd="0" destOrd="0" presId="urn:microsoft.com/office/officeart/2008/layout/HorizontalMultiLevelHierarchy"/>
    <dgm:cxn modelId="{3045EF5C-6A70-4FE7-AA99-05D2969A338D}" type="presOf" srcId="{B70B6F1F-6528-4DC8-B745-2A45FB00422E}" destId="{2E37A001-E346-46C4-A17F-8E03050C9FFA}" srcOrd="1" destOrd="0" presId="urn:microsoft.com/office/officeart/2008/layout/HorizontalMultiLevelHierarchy"/>
    <dgm:cxn modelId="{1D050B60-1F7E-4BC9-A071-3C6DD66644FA}" srcId="{2E21A58B-EB5F-42F5-9347-9509A158602E}" destId="{4FFEF35B-C918-4286-8CB5-9E88C06DAD7B}" srcOrd="0" destOrd="0" parTransId="{E2126663-265D-4A35-88BB-960C0E10EA34}" sibTransId="{961B3039-7F19-4626-A725-BA9699B001C9}"/>
    <dgm:cxn modelId="{9E63A541-F939-4E8E-8A17-3AA22D30047B}" type="presOf" srcId="{ACEC517E-F9BB-494B-98AB-B2B6BDF9E078}" destId="{C531D248-2817-4EE2-8638-5B5379435DB9}" srcOrd="0" destOrd="0" presId="urn:microsoft.com/office/officeart/2008/layout/HorizontalMultiLevelHierarchy"/>
    <dgm:cxn modelId="{F46F146E-9AF3-4605-BBD7-28674CAD4D94}" srcId="{C387A0A3-502C-49F3-9DF1-D7456DA18578}" destId="{122DA66E-187F-45D3-903A-C35A0F82A4ED}" srcOrd="2" destOrd="0" parTransId="{A25DD178-3B31-40DA-A38A-7ACA7369EB52}" sibTransId="{D9858933-65C4-44E4-9EA9-FDBE410F8AAB}"/>
    <dgm:cxn modelId="{86B9E450-97F4-4810-A336-53377F1D8202}" type="presOf" srcId="{6123CA7B-ADB1-4656-9403-D422A5A13124}" destId="{B149A6CC-7ED1-4CDE-A4BE-D919C76C8943}" srcOrd="0" destOrd="0" presId="urn:microsoft.com/office/officeart/2008/layout/HorizontalMultiLevelHierarchy"/>
    <dgm:cxn modelId="{94624156-66B7-4B75-BE27-AA88865686EB}" type="presOf" srcId="{336AAF65-435B-488F-AAAB-61294966C102}" destId="{B9238E07-1314-4DDC-A368-5BCD25F6FA60}" srcOrd="0" destOrd="0" presId="urn:microsoft.com/office/officeart/2008/layout/HorizontalMultiLevelHierarchy"/>
    <dgm:cxn modelId="{6FD7CC56-96E3-41D7-827C-FC3FFB5028C4}" type="presOf" srcId="{7A3EE138-A2B2-498A-880A-C977821C226A}" destId="{0AB65AAE-E8A7-425B-8E1E-9E338325F8F2}" srcOrd="1" destOrd="0" presId="urn:microsoft.com/office/officeart/2008/layout/HorizontalMultiLevelHierarchy"/>
    <dgm:cxn modelId="{2282D17F-575F-4CBA-8D94-F4E00AB73E77}" type="presOf" srcId="{A25DD178-3B31-40DA-A38A-7ACA7369EB52}" destId="{BD517DDF-6059-4E6A-9E0F-CFE867F6D423}" srcOrd="0" destOrd="0" presId="urn:microsoft.com/office/officeart/2008/layout/HorizontalMultiLevelHierarchy"/>
    <dgm:cxn modelId="{C204878B-3DA7-4F18-9ABF-DBB248FF9AC3}" type="presOf" srcId="{868E0F24-0E7F-48BB-B982-CCC828F61F6F}" destId="{96507493-7136-44B9-B4A4-B347FE9A2E14}" srcOrd="0" destOrd="0" presId="urn:microsoft.com/office/officeart/2008/layout/HorizontalMultiLevelHierarchy"/>
    <dgm:cxn modelId="{34381F8D-F71F-4AAE-BD8D-EDF46CB71D8E}" type="presOf" srcId="{A25DD178-3B31-40DA-A38A-7ACA7369EB52}" destId="{332F1B6C-1DF7-4A94-8C40-F9FD261C8096}" srcOrd="1" destOrd="0" presId="urn:microsoft.com/office/officeart/2008/layout/HorizontalMultiLevelHierarchy"/>
    <dgm:cxn modelId="{699C0890-5A8B-4DEA-A145-485FC69FDA2F}" type="presOf" srcId="{9E704908-D121-4580-BD2F-17F9A4A7CE88}" destId="{EA1D381E-68FA-42AB-9A78-584AD5A89C43}" srcOrd="0" destOrd="0" presId="urn:microsoft.com/office/officeart/2008/layout/HorizontalMultiLevelHierarchy"/>
    <dgm:cxn modelId="{993FADA7-3727-455C-A9BF-0FF041B8FBAF}" type="presOf" srcId="{7A3EE138-A2B2-498A-880A-C977821C226A}" destId="{BFF1024D-9BF3-422C-BDFC-2AD8E4235B58}" srcOrd="0" destOrd="0" presId="urn:microsoft.com/office/officeart/2008/layout/HorizontalMultiLevelHierarchy"/>
    <dgm:cxn modelId="{956797A9-6ED6-4BAA-9590-9F1A3F0F84C5}" srcId="{C387A0A3-502C-49F3-9DF1-D7456DA18578}" destId="{8E2A7269-DD49-4856-9551-52CA86EB34E9}" srcOrd="0" destOrd="0" parTransId="{7A3EE138-A2B2-498A-880A-C977821C226A}" sibTransId="{86C6EC7B-A4F8-424E-9A02-4FEFA6F417B5}"/>
    <dgm:cxn modelId="{F78ED2AF-C713-4875-8C58-0BD715E259E7}" type="presOf" srcId="{336AAF65-435B-488F-AAAB-61294966C102}" destId="{4A41FB5D-89B5-4730-AC33-48CF0E94AEA4}" srcOrd="1" destOrd="0" presId="urn:microsoft.com/office/officeart/2008/layout/HorizontalMultiLevelHierarchy"/>
    <dgm:cxn modelId="{76C72DBA-A83F-4D24-B9CF-4BBEDE6836D7}" type="presOf" srcId="{D29703C9-8EB7-4999-8C68-389B51069EF1}" destId="{DDB6D306-6792-4FA4-AB39-5909D1192D8E}" srcOrd="0" destOrd="0" presId="urn:microsoft.com/office/officeart/2008/layout/HorizontalMultiLevelHierarchy"/>
    <dgm:cxn modelId="{A20B11C5-B468-4F42-8AE3-4E718EBE3857}" type="presOf" srcId="{E2126663-265D-4A35-88BB-960C0E10EA34}" destId="{C1512A6D-85B3-4FE8-A329-B51884473DA2}" srcOrd="0" destOrd="0" presId="urn:microsoft.com/office/officeart/2008/layout/HorizontalMultiLevelHierarchy"/>
    <dgm:cxn modelId="{53C9A9CC-1F83-4DE4-A700-041D1E1EDB91}" type="presOf" srcId="{9E704908-D121-4580-BD2F-17F9A4A7CE88}" destId="{0056C859-5060-4E69-B5AA-1B5DCC873852}" srcOrd="1" destOrd="0" presId="urn:microsoft.com/office/officeart/2008/layout/HorizontalMultiLevelHierarchy"/>
    <dgm:cxn modelId="{EAE545CE-95F8-4CCE-A305-5BA748044723}" srcId="{C387A0A3-502C-49F3-9DF1-D7456DA18578}" destId="{172139EA-398A-424F-AA9D-A015F171DCD7}" srcOrd="1" destOrd="0" parTransId="{B70B6F1F-6528-4DC8-B745-2A45FB00422E}" sibTransId="{1D47B882-D6A7-44E6-859F-EAF234DA82A0}"/>
    <dgm:cxn modelId="{069D6FD2-C5DA-4115-A321-C7C0316BE805}" type="presOf" srcId="{E5E6D1AE-55AF-4394-AEEF-E3633AD6ADF6}" destId="{83A77307-FF2F-444B-B7E4-9D484F0A4076}" srcOrd="0" destOrd="0" presId="urn:microsoft.com/office/officeart/2008/layout/HorizontalMultiLevelHierarchy"/>
    <dgm:cxn modelId="{72047AD5-6929-446C-B413-7132F90E8820}" type="presOf" srcId="{8E2A7269-DD49-4856-9551-52CA86EB34E9}" destId="{DEA8EF44-43C6-4893-913D-C1F8B26203FB}" srcOrd="0" destOrd="0" presId="urn:microsoft.com/office/officeart/2008/layout/HorizontalMultiLevelHierarchy"/>
    <dgm:cxn modelId="{297F56D8-F033-440F-AE89-6C97AD82023D}" srcId="{6123CA7B-ADB1-4656-9403-D422A5A13124}" destId="{868E0F24-0E7F-48BB-B982-CCC828F61F6F}" srcOrd="0" destOrd="0" parTransId="{82D2BAA8-12C5-4AA7-B85C-D3E7860F6679}" sibTransId="{32241D9E-FA51-4EE0-995E-8226FCAAC400}"/>
    <dgm:cxn modelId="{35A2E4D9-5900-4877-87B7-9E0A783CBD1C}" type="presOf" srcId="{E2126663-265D-4A35-88BB-960C0E10EA34}" destId="{7DC300D4-8415-4668-9EF5-8C5E961BD7DA}" srcOrd="1" destOrd="0" presId="urn:microsoft.com/office/officeart/2008/layout/HorizontalMultiLevelHierarchy"/>
    <dgm:cxn modelId="{C5AA08EB-1DEF-4762-B733-93C6332AC292}" srcId="{868E0F24-0E7F-48BB-B982-CCC828F61F6F}" destId="{2E21A58B-EB5F-42F5-9347-9509A158602E}" srcOrd="1" destOrd="0" parTransId="{D29703C9-8EB7-4999-8C68-389B51069EF1}" sibTransId="{189A06D0-A20D-42B2-893D-4B201FD40662}"/>
    <dgm:cxn modelId="{5482B4F8-C9EA-439D-BC8F-5DCEC607A8FE}" type="presOf" srcId="{172139EA-398A-424F-AA9D-A015F171DCD7}" destId="{1EDC8CB0-6C45-4376-B26D-F866E91F1A0F}" srcOrd="0" destOrd="0" presId="urn:microsoft.com/office/officeart/2008/layout/HorizontalMultiLevelHierarchy"/>
    <dgm:cxn modelId="{E301D6FD-C234-48FE-9620-5F1DDDE36435}" type="presOf" srcId="{122DA66E-187F-45D3-903A-C35A0F82A4ED}" destId="{A3851030-829F-49A1-9847-E4CD1F7A7C4C}" srcOrd="0" destOrd="0" presId="urn:microsoft.com/office/officeart/2008/layout/HorizontalMultiLevelHierarchy"/>
    <dgm:cxn modelId="{5EFE31F7-CC71-4588-8DBA-F827A80B9BCF}" type="presParOf" srcId="{B149A6CC-7ED1-4CDE-A4BE-D919C76C8943}" destId="{92934B94-570C-4727-83D2-097659158B55}" srcOrd="0" destOrd="0" presId="urn:microsoft.com/office/officeart/2008/layout/HorizontalMultiLevelHierarchy"/>
    <dgm:cxn modelId="{7E3AF170-21E3-42ED-91F6-B8877C582DBA}" type="presParOf" srcId="{92934B94-570C-4727-83D2-097659158B55}" destId="{96507493-7136-44B9-B4A4-B347FE9A2E14}" srcOrd="0" destOrd="0" presId="urn:microsoft.com/office/officeart/2008/layout/HorizontalMultiLevelHierarchy"/>
    <dgm:cxn modelId="{94C0D688-7994-4E85-9DF7-FE98B4D6B44D}" type="presParOf" srcId="{92934B94-570C-4727-83D2-097659158B55}" destId="{8CBBECFF-4CD2-4729-8724-727EC5CCBC7C}" srcOrd="1" destOrd="0" presId="urn:microsoft.com/office/officeart/2008/layout/HorizontalMultiLevelHierarchy"/>
    <dgm:cxn modelId="{C8A11015-85E1-464C-986E-0CCEC8B5C760}" type="presParOf" srcId="{8CBBECFF-4CD2-4729-8724-727EC5CCBC7C}" destId="{EA1D381E-68FA-42AB-9A78-584AD5A89C43}" srcOrd="0" destOrd="0" presId="urn:microsoft.com/office/officeart/2008/layout/HorizontalMultiLevelHierarchy"/>
    <dgm:cxn modelId="{FF88F4E6-EC41-4F7A-90A7-6B93F47D747C}" type="presParOf" srcId="{EA1D381E-68FA-42AB-9A78-584AD5A89C43}" destId="{0056C859-5060-4E69-B5AA-1B5DCC873852}" srcOrd="0" destOrd="0" presId="urn:microsoft.com/office/officeart/2008/layout/HorizontalMultiLevelHierarchy"/>
    <dgm:cxn modelId="{B6EFF6B1-FA93-40DE-9140-9A0D689EE9FB}" type="presParOf" srcId="{8CBBECFF-4CD2-4729-8724-727EC5CCBC7C}" destId="{E1DA3EA6-2087-4DAD-A5CC-52BB611A598D}" srcOrd="1" destOrd="0" presId="urn:microsoft.com/office/officeart/2008/layout/HorizontalMultiLevelHierarchy"/>
    <dgm:cxn modelId="{5E20EB0C-EAF6-4FEF-A2C7-CE6B173832A7}" type="presParOf" srcId="{E1DA3EA6-2087-4DAD-A5CC-52BB611A598D}" destId="{6D3D35C1-4D62-4773-B087-8AF39A121389}" srcOrd="0" destOrd="0" presId="urn:microsoft.com/office/officeart/2008/layout/HorizontalMultiLevelHierarchy"/>
    <dgm:cxn modelId="{BD787FBB-DD2B-4F81-B525-082398FF2779}" type="presParOf" srcId="{E1DA3EA6-2087-4DAD-A5CC-52BB611A598D}" destId="{3F56E59B-0DE8-4182-AD6B-981DBCA58F73}" srcOrd="1" destOrd="0" presId="urn:microsoft.com/office/officeart/2008/layout/HorizontalMultiLevelHierarchy"/>
    <dgm:cxn modelId="{E1A33405-7197-4220-8865-CF8858DF78BB}" type="presParOf" srcId="{3F56E59B-0DE8-4182-AD6B-981DBCA58F73}" destId="{BFF1024D-9BF3-422C-BDFC-2AD8E4235B58}" srcOrd="0" destOrd="0" presId="urn:microsoft.com/office/officeart/2008/layout/HorizontalMultiLevelHierarchy"/>
    <dgm:cxn modelId="{CF2E2EBA-3180-40F5-8146-06E8B71ACF13}" type="presParOf" srcId="{BFF1024D-9BF3-422C-BDFC-2AD8E4235B58}" destId="{0AB65AAE-E8A7-425B-8E1E-9E338325F8F2}" srcOrd="0" destOrd="0" presId="urn:microsoft.com/office/officeart/2008/layout/HorizontalMultiLevelHierarchy"/>
    <dgm:cxn modelId="{52D315DF-D648-4961-A595-7C35E92D7D39}" type="presParOf" srcId="{3F56E59B-0DE8-4182-AD6B-981DBCA58F73}" destId="{8D481E99-7076-4AC1-9298-6064980478B1}" srcOrd="1" destOrd="0" presId="urn:microsoft.com/office/officeart/2008/layout/HorizontalMultiLevelHierarchy"/>
    <dgm:cxn modelId="{5CC855AC-BF23-4252-9F4C-B791A53BC414}" type="presParOf" srcId="{8D481E99-7076-4AC1-9298-6064980478B1}" destId="{DEA8EF44-43C6-4893-913D-C1F8B26203FB}" srcOrd="0" destOrd="0" presId="urn:microsoft.com/office/officeart/2008/layout/HorizontalMultiLevelHierarchy"/>
    <dgm:cxn modelId="{121F9B85-8D86-49CB-8269-1B5CFE4072A7}" type="presParOf" srcId="{8D481E99-7076-4AC1-9298-6064980478B1}" destId="{2AE28B41-130B-4940-B734-830B4A25CFBC}" srcOrd="1" destOrd="0" presId="urn:microsoft.com/office/officeart/2008/layout/HorizontalMultiLevelHierarchy"/>
    <dgm:cxn modelId="{AB14410A-BAC6-4D20-87FD-DE3B3BDB1C01}" type="presParOf" srcId="{3F56E59B-0DE8-4182-AD6B-981DBCA58F73}" destId="{0986442E-E3F6-4B6A-8F35-82B64980628B}" srcOrd="2" destOrd="0" presId="urn:microsoft.com/office/officeart/2008/layout/HorizontalMultiLevelHierarchy"/>
    <dgm:cxn modelId="{FDED815E-AD07-4D96-AAEA-67493808D8C6}" type="presParOf" srcId="{0986442E-E3F6-4B6A-8F35-82B64980628B}" destId="{2E37A001-E346-46C4-A17F-8E03050C9FFA}" srcOrd="0" destOrd="0" presId="urn:microsoft.com/office/officeart/2008/layout/HorizontalMultiLevelHierarchy"/>
    <dgm:cxn modelId="{1C902642-3086-4070-9827-6FF15F907EEC}" type="presParOf" srcId="{3F56E59B-0DE8-4182-AD6B-981DBCA58F73}" destId="{4D9AFEC9-E432-4FCE-B5EF-AF0A7CF18E3C}" srcOrd="3" destOrd="0" presId="urn:microsoft.com/office/officeart/2008/layout/HorizontalMultiLevelHierarchy"/>
    <dgm:cxn modelId="{0B407EEA-7A20-4B12-B835-6F387FEB9CF3}" type="presParOf" srcId="{4D9AFEC9-E432-4FCE-B5EF-AF0A7CF18E3C}" destId="{1EDC8CB0-6C45-4376-B26D-F866E91F1A0F}" srcOrd="0" destOrd="0" presId="urn:microsoft.com/office/officeart/2008/layout/HorizontalMultiLevelHierarchy"/>
    <dgm:cxn modelId="{BE4677B7-4EF2-4B58-A1B8-C327AD40758C}" type="presParOf" srcId="{4D9AFEC9-E432-4FCE-B5EF-AF0A7CF18E3C}" destId="{F44AE88A-92A9-4E3E-966F-C62FC9829BCC}" srcOrd="1" destOrd="0" presId="urn:microsoft.com/office/officeart/2008/layout/HorizontalMultiLevelHierarchy"/>
    <dgm:cxn modelId="{59EDE90B-14B1-43BB-898D-4322241FEF0C}" type="presParOf" srcId="{3F56E59B-0DE8-4182-AD6B-981DBCA58F73}" destId="{BD517DDF-6059-4E6A-9E0F-CFE867F6D423}" srcOrd="4" destOrd="0" presId="urn:microsoft.com/office/officeart/2008/layout/HorizontalMultiLevelHierarchy"/>
    <dgm:cxn modelId="{E05F4F5E-866C-4CF6-88ED-9DF2AA7504B4}" type="presParOf" srcId="{BD517DDF-6059-4E6A-9E0F-CFE867F6D423}" destId="{332F1B6C-1DF7-4A94-8C40-F9FD261C8096}" srcOrd="0" destOrd="0" presId="urn:microsoft.com/office/officeart/2008/layout/HorizontalMultiLevelHierarchy"/>
    <dgm:cxn modelId="{7AFB6217-FB19-4132-AE21-10399BF6653A}" type="presParOf" srcId="{3F56E59B-0DE8-4182-AD6B-981DBCA58F73}" destId="{00BE2A49-9149-4DC1-8B42-4FB699E606AC}" srcOrd="5" destOrd="0" presId="urn:microsoft.com/office/officeart/2008/layout/HorizontalMultiLevelHierarchy"/>
    <dgm:cxn modelId="{2AD7E431-E05F-4251-8C08-2E92ED7DE0EA}" type="presParOf" srcId="{00BE2A49-9149-4DC1-8B42-4FB699E606AC}" destId="{A3851030-829F-49A1-9847-E4CD1F7A7C4C}" srcOrd="0" destOrd="0" presId="urn:microsoft.com/office/officeart/2008/layout/HorizontalMultiLevelHierarchy"/>
    <dgm:cxn modelId="{6F1506DF-8372-4C47-BAB2-AB5F6743B0EC}" type="presParOf" srcId="{00BE2A49-9149-4DC1-8B42-4FB699E606AC}" destId="{64875D9F-EE90-4EAA-952C-FCC5EFC2D89E}" srcOrd="1" destOrd="0" presId="urn:microsoft.com/office/officeart/2008/layout/HorizontalMultiLevelHierarchy"/>
    <dgm:cxn modelId="{1552407D-8D62-4E3D-940B-0FEF81D474A7}" type="presParOf" srcId="{8CBBECFF-4CD2-4729-8724-727EC5CCBC7C}" destId="{DDB6D306-6792-4FA4-AB39-5909D1192D8E}" srcOrd="2" destOrd="0" presId="urn:microsoft.com/office/officeart/2008/layout/HorizontalMultiLevelHierarchy"/>
    <dgm:cxn modelId="{7BB19624-F1F2-47AC-8278-9AAEA977CEB5}" type="presParOf" srcId="{DDB6D306-6792-4FA4-AB39-5909D1192D8E}" destId="{BA644F62-A8E8-4DCF-92AC-2ACD216153F7}" srcOrd="0" destOrd="0" presId="urn:microsoft.com/office/officeart/2008/layout/HorizontalMultiLevelHierarchy"/>
    <dgm:cxn modelId="{3177325B-C597-450B-A30C-E65DEAA16D08}" type="presParOf" srcId="{8CBBECFF-4CD2-4729-8724-727EC5CCBC7C}" destId="{F389D355-4219-4DD7-9029-76424472C445}" srcOrd="3" destOrd="0" presId="urn:microsoft.com/office/officeart/2008/layout/HorizontalMultiLevelHierarchy"/>
    <dgm:cxn modelId="{ED1149DD-71B6-4EE8-9257-C08797144A51}" type="presParOf" srcId="{F389D355-4219-4DD7-9029-76424472C445}" destId="{7717EFBC-05ED-48B3-B1ED-2BF51FDC6A01}" srcOrd="0" destOrd="0" presId="urn:microsoft.com/office/officeart/2008/layout/HorizontalMultiLevelHierarchy"/>
    <dgm:cxn modelId="{0E5B7DCD-7B2F-4C04-86A1-D8078D9DE3C4}" type="presParOf" srcId="{F389D355-4219-4DD7-9029-76424472C445}" destId="{73D5C91D-7253-4C2D-A813-7889A8EB1D99}" srcOrd="1" destOrd="0" presId="urn:microsoft.com/office/officeart/2008/layout/HorizontalMultiLevelHierarchy"/>
    <dgm:cxn modelId="{EEFFC3CC-49BB-452A-BE40-D8A0DC740A66}" type="presParOf" srcId="{73D5C91D-7253-4C2D-A813-7889A8EB1D99}" destId="{C1512A6D-85B3-4FE8-A329-B51884473DA2}" srcOrd="0" destOrd="0" presId="urn:microsoft.com/office/officeart/2008/layout/HorizontalMultiLevelHierarchy"/>
    <dgm:cxn modelId="{29F850BE-8ABB-4E4E-9A0C-54E89412DA1C}" type="presParOf" srcId="{C1512A6D-85B3-4FE8-A329-B51884473DA2}" destId="{7DC300D4-8415-4668-9EF5-8C5E961BD7DA}" srcOrd="0" destOrd="0" presId="urn:microsoft.com/office/officeart/2008/layout/HorizontalMultiLevelHierarchy"/>
    <dgm:cxn modelId="{2C3CE330-5FB9-4F8F-AECF-DB97D6A95779}" type="presParOf" srcId="{73D5C91D-7253-4C2D-A813-7889A8EB1D99}" destId="{F2A49CC6-93D7-426D-9FF2-2973B7488138}" srcOrd="1" destOrd="0" presId="urn:microsoft.com/office/officeart/2008/layout/HorizontalMultiLevelHierarchy"/>
    <dgm:cxn modelId="{C58F916F-100E-44EC-A425-474ACBEA73CC}" type="presParOf" srcId="{F2A49CC6-93D7-426D-9FF2-2973B7488138}" destId="{573E5EDB-E564-41F3-8713-7740FA421B2B}" srcOrd="0" destOrd="0" presId="urn:microsoft.com/office/officeart/2008/layout/HorizontalMultiLevelHierarchy"/>
    <dgm:cxn modelId="{B2EE755F-1D14-436F-A804-5B2D2D31404A}" type="presParOf" srcId="{F2A49CC6-93D7-426D-9FF2-2973B7488138}" destId="{E946AE35-916E-4684-9DB9-A235EF6A6EEA}" srcOrd="1" destOrd="0" presId="urn:microsoft.com/office/officeart/2008/layout/HorizontalMultiLevelHierarchy"/>
    <dgm:cxn modelId="{80AB8A90-F97A-4C18-A07E-22720E020F08}" type="presParOf" srcId="{73D5C91D-7253-4C2D-A813-7889A8EB1D99}" destId="{08A22D9D-01C5-4BB2-BFCE-AC1FBF38C856}" srcOrd="2" destOrd="0" presId="urn:microsoft.com/office/officeart/2008/layout/HorizontalMultiLevelHierarchy"/>
    <dgm:cxn modelId="{A1A605D3-8F53-4F19-8345-AFDD10DF695A}" type="presParOf" srcId="{08A22D9D-01C5-4BB2-BFCE-AC1FBF38C856}" destId="{B0A12874-B8D3-42F9-AB34-F702A5D20F78}" srcOrd="0" destOrd="0" presId="urn:microsoft.com/office/officeart/2008/layout/HorizontalMultiLevelHierarchy"/>
    <dgm:cxn modelId="{E91AB7A6-9E25-4B18-9960-2C34A2AA23AA}" type="presParOf" srcId="{73D5C91D-7253-4C2D-A813-7889A8EB1D99}" destId="{D2398883-CE6E-40E7-A632-0B7E4D7FFE56}" srcOrd="3" destOrd="0" presId="urn:microsoft.com/office/officeart/2008/layout/HorizontalMultiLevelHierarchy"/>
    <dgm:cxn modelId="{770636C9-507D-416E-9268-18213A9D3D6D}" type="presParOf" srcId="{D2398883-CE6E-40E7-A632-0B7E4D7FFE56}" destId="{83A77307-FF2F-444B-B7E4-9D484F0A4076}" srcOrd="0" destOrd="0" presId="urn:microsoft.com/office/officeart/2008/layout/HorizontalMultiLevelHierarchy"/>
    <dgm:cxn modelId="{024A7E4C-A633-421D-B42D-5502B9F2C75E}" type="presParOf" srcId="{D2398883-CE6E-40E7-A632-0B7E4D7FFE56}" destId="{76C404BC-53FE-4513-90E6-B79935C8C2F0}" srcOrd="1" destOrd="0" presId="urn:microsoft.com/office/officeart/2008/layout/HorizontalMultiLevelHierarchy"/>
    <dgm:cxn modelId="{9AE3E740-5BD5-4A70-8CDA-6CD7E6FBF76F}" type="presParOf" srcId="{73D5C91D-7253-4C2D-A813-7889A8EB1D99}" destId="{B9238E07-1314-4DDC-A368-5BCD25F6FA60}" srcOrd="4" destOrd="0" presId="urn:microsoft.com/office/officeart/2008/layout/HorizontalMultiLevelHierarchy"/>
    <dgm:cxn modelId="{A27928B2-1FF8-443C-95C4-555B214277A6}" type="presParOf" srcId="{B9238E07-1314-4DDC-A368-5BCD25F6FA60}" destId="{4A41FB5D-89B5-4730-AC33-48CF0E94AEA4}" srcOrd="0" destOrd="0" presId="urn:microsoft.com/office/officeart/2008/layout/HorizontalMultiLevelHierarchy"/>
    <dgm:cxn modelId="{B530796A-A85E-4B44-A639-5923F968DCAB}" type="presParOf" srcId="{73D5C91D-7253-4C2D-A813-7889A8EB1D99}" destId="{851AF05C-99B1-48A8-8D3D-D59C8192E1FC}" srcOrd="5" destOrd="0" presId="urn:microsoft.com/office/officeart/2008/layout/HorizontalMultiLevelHierarchy"/>
    <dgm:cxn modelId="{A59ECD38-38A5-4983-96AA-C7510D33C64F}" type="presParOf" srcId="{851AF05C-99B1-48A8-8D3D-D59C8192E1FC}" destId="{C531D248-2817-4EE2-8638-5B5379435DB9}" srcOrd="0" destOrd="0" presId="urn:microsoft.com/office/officeart/2008/layout/HorizontalMultiLevelHierarchy"/>
    <dgm:cxn modelId="{3AD7120D-3B17-4477-B99F-A0545CAF9B56}" type="presParOf" srcId="{851AF05C-99B1-48A8-8D3D-D59C8192E1FC}" destId="{95E667E7-2A86-4AB5-85BC-6BFF0341CFE5}"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FDC2594-3379-4FE9-A37E-00EDDA39A839}" type="doc">
      <dgm:prSet loTypeId="urn:microsoft.com/office/officeart/2005/8/layout/default" loCatId="list" qsTypeId="urn:microsoft.com/office/officeart/2005/8/quickstyle/simple4" qsCatId="simple" csTypeId="urn:microsoft.com/office/officeart/2005/8/colors/colorful1" csCatId="colorful"/>
      <dgm:spPr/>
      <dgm:t>
        <a:bodyPr/>
        <a:lstStyle/>
        <a:p>
          <a:endParaRPr lang="en-US"/>
        </a:p>
      </dgm:t>
    </dgm:pt>
    <dgm:pt modelId="{D41DE343-1A25-4AE5-AB09-8CB6E09B571E}">
      <dgm:prSet/>
      <dgm:spPr/>
      <dgm:t>
        <a:bodyPr/>
        <a:lstStyle/>
        <a:p>
          <a:r>
            <a:rPr lang="en-US"/>
            <a:t>Assume breach!</a:t>
          </a:r>
        </a:p>
      </dgm:t>
    </dgm:pt>
    <dgm:pt modelId="{7EE3CEFD-8E6B-462E-AFDC-E6D8030F77CC}" type="parTrans" cxnId="{152DD8B0-3212-4A8C-BA97-2594C05AFE70}">
      <dgm:prSet/>
      <dgm:spPr/>
      <dgm:t>
        <a:bodyPr/>
        <a:lstStyle/>
        <a:p>
          <a:endParaRPr lang="en-US"/>
        </a:p>
      </dgm:t>
    </dgm:pt>
    <dgm:pt modelId="{DF22F36A-28EC-4466-9D24-B89CF4C9053C}" type="sibTrans" cxnId="{152DD8B0-3212-4A8C-BA97-2594C05AFE70}">
      <dgm:prSet/>
      <dgm:spPr/>
      <dgm:t>
        <a:bodyPr/>
        <a:lstStyle/>
        <a:p>
          <a:endParaRPr lang="en-US"/>
        </a:p>
      </dgm:t>
    </dgm:pt>
    <dgm:pt modelId="{43306FFC-7948-4CAF-B426-C0774B45A873}">
      <dgm:prSet/>
      <dgm:spPr/>
      <dgm:t>
        <a:bodyPr/>
        <a:lstStyle/>
        <a:p>
          <a:r>
            <a:rPr lang="en-US"/>
            <a:t>Protect Credentials from theft</a:t>
          </a:r>
        </a:p>
      </dgm:t>
    </dgm:pt>
    <dgm:pt modelId="{B11FA9E3-7DEC-4E6C-8EC8-2BE45A538482}" type="parTrans" cxnId="{3D212918-9941-405F-907C-31EAE9BB1991}">
      <dgm:prSet/>
      <dgm:spPr/>
      <dgm:t>
        <a:bodyPr/>
        <a:lstStyle/>
        <a:p>
          <a:endParaRPr lang="en-US"/>
        </a:p>
      </dgm:t>
    </dgm:pt>
    <dgm:pt modelId="{42CBB001-EFE8-4239-A0FB-1F5E0C771304}" type="sibTrans" cxnId="{3D212918-9941-405F-907C-31EAE9BB1991}">
      <dgm:prSet/>
      <dgm:spPr/>
      <dgm:t>
        <a:bodyPr/>
        <a:lstStyle/>
        <a:p>
          <a:endParaRPr lang="en-US"/>
        </a:p>
      </dgm:t>
    </dgm:pt>
    <dgm:pt modelId="{F64B4292-8501-4DFA-828A-5B645D746A8F}">
      <dgm:prSet/>
      <dgm:spPr/>
      <dgm:t>
        <a:bodyPr/>
        <a:lstStyle/>
        <a:p>
          <a:r>
            <a:rPr lang="en-US"/>
            <a:t>Scan OSS components for vulns and keep up-to-date</a:t>
          </a:r>
        </a:p>
      </dgm:t>
    </dgm:pt>
    <dgm:pt modelId="{852BE1D9-0649-430C-82DA-330B232D5564}" type="parTrans" cxnId="{152AE85F-1ACC-4F57-9A05-5B247D800D40}">
      <dgm:prSet/>
      <dgm:spPr/>
      <dgm:t>
        <a:bodyPr/>
        <a:lstStyle/>
        <a:p>
          <a:endParaRPr lang="en-US"/>
        </a:p>
      </dgm:t>
    </dgm:pt>
    <dgm:pt modelId="{43B00EB0-5203-48D4-9F11-9CC2627F8F7E}" type="sibTrans" cxnId="{152AE85F-1ACC-4F57-9A05-5B247D800D40}">
      <dgm:prSet/>
      <dgm:spPr/>
      <dgm:t>
        <a:bodyPr/>
        <a:lstStyle/>
        <a:p>
          <a:endParaRPr lang="en-US"/>
        </a:p>
      </dgm:t>
    </dgm:pt>
    <dgm:pt modelId="{BD1F1C84-8572-4EC9-AE6B-EB89CE84F8B7}">
      <dgm:prSet/>
      <dgm:spPr/>
      <dgm:t>
        <a:bodyPr/>
        <a:lstStyle/>
        <a:p>
          <a:r>
            <a:rPr lang="en-US"/>
            <a:t>Red-team war games</a:t>
          </a:r>
        </a:p>
      </dgm:t>
    </dgm:pt>
    <dgm:pt modelId="{DDA7D172-9D99-4EA1-B46D-25745C518EE4}" type="parTrans" cxnId="{3DF2F2D6-36EB-41B6-BE4D-73211AABD23C}">
      <dgm:prSet/>
      <dgm:spPr/>
      <dgm:t>
        <a:bodyPr/>
        <a:lstStyle/>
        <a:p>
          <a:endParaRPr lang="en-US"/>
        </a:p>
      </dgm:t>
    </dgm:pt>
    <dgm:pt modelId="{DEDC03E0-3B2E-4353-8E10-5551D2E48E2F}" type="sibTrans" cxnId="{3DF2F2D6-36EB-41B6-BE4D-73211AABD23C}">
      <dgm:prSet/>
      <dgm:spPr/>
      <dgm:t>
        <a:bodyPr/>
        <a:lstStyle/>
        <a:p>
          <a:endParaRPr lang="en-US"/>
        </a:p>
      </dgm:t>
    </dgm:pt>
    <dgm:pt modelId="{C217CD61-C135-48AC-A26C-77022490B924}">
      <dgm:prSet/>
      <dgm:spPr/>
      <dgm:t>
        <a:bodyPr/>
        <a:lstStyle/>
        <a:p>
          <a:r>
            <a:rPr lang="en-US"/>
            <a:t>Secure and Compliant Pipeline</a:t>
          </a:r>
        </a:p>
      </dgm:t>
    </dgm:pt>
    <dgm:pt modelId="{DC68D054-11BE-4A24-9E6F-6DDFC6054506}" type="parTrans" cxnId="{DE3532F7-5392-4C7F-80CC-6F18720D4BAF}">
      <dgm:prSet/>
      <dgm:spPr/>
      <dgm:t>
        <a:bodyPr/>
        <a:lstStyle/>
        <a:p>
          <a:endParaRPr lang="en-US"/>
        </a:p>
      </dgm:t>
    </dgm:pt>
    <dgm:pt modelId="{1BA4DADB-2F35-4B4C-848F-92CCA7013D05}" type="sibTrans" cxnId="{DE3532F7-5392-4C7F-80CC-6F18720D4BAF}">
      <dgm:prSet/>
      <dgm:spPr/>
      <dgm:t>
        <a:bodyPr/>
        <a:lstStyle/>
        <a:p>
          <a:endParaRPr lang="en-US"/>
        </a:p>
      </dgm:t>
    </dgm:pt>
    <dgm:pt modelId="{3732DC2A-7B9E-403B-A040-96BD0BD46C36}" type="pres">
      <dgm:prSet presAssocID="{CFDC2594-3379-4FE9-A37E-00EDDA39A839}" presName="diagram" presStyleCnt="0">
        <dgm:presLayoutVars>
          <dgm:dir/>
          <dgm:resizeHandles val="exact"/>
        </dgm:presLayoutVars>
      </dgm:prSet>
      <dgm:spPr/>
    </dgm:pt>
    <dgm:pt modelId="{49AF54ED-F15E-4A29-BA8E-6AB72943E358}" type="pres">
      <dgm:prSet presAssocID="{D41DE343-1A25-4AE5-AB09-8CB6E09B571E}" presName="node" presStyleLbl="node1" presStyleIdx="0" presStyleCnt="5">
        <dgm:presLayoutVars>
          <dgm:bulletEnabled val="1"/>
        </dgm:presLayoutVars>
      </dgm:prSet>
      <dgm:spPr/>
    </dgm:pt>
    <dgm:pt modelId="{9978ADAC-93C4-48DE-8C70-4EB5D6D96ACB}" type="pres">
      <dgm:prSet presAssocID="{DF22F36A-28EC-4466-9D24-B89CF4C9053C}" presName="sibTrans" presStyleCnt="0"/>
      <dgm:spPr/>
    </dgm:pt>
    <dgm:pt modelId="{732C8F58-B697-4494-9B4D-B73D32C334DB}" type="pres">
      <dgm:prSet presAssocID="{43306FFC-7948-4CAF-B426-C0774B45A873}" presName="node" presStyleLbl="node1" presStyleIdx="1" presStyleCnt="5">
        <dgm:presLayoutVars>
          <dgm:bulletEnabled val="1"/>
        </dgm:presLayoutVars>
      </dgm:prSet>
      <dgm:spPr/>
    </dgm:pt>
    <dgm:pt modelId="{8A98BB6D-BF4F-4F21-B169-562807BD42E0}" type="pres">
      <dgm:prSet presAssocID="{42CBB001-EFE8-4239-A0FB-1F5E0C771304}" presName="sibTrans" presStyleCnt="0"/>
      <dgm:spPr/>
    </dgm:pt>
    <dgm:pt modelId="{3513554D-7E5F-4076-BF52-B9F3E2699F45}" type="pres">
      <dgm:prSet presAssocID="{F64B4292-8501-4DFA-828A-5B645D746A8F}" presName="node" presStyleLbl="node1" presStyleIdx="2" presStyleCnt="5">
        <dgm:presLayoutVars>
          <dgm:bulletEnabled val="1"/>
        </dgm:presLayoutVars>
      </dgm:prSet>
      <dgm:spPr/>
    </dgm:pt>
    <dgm:pt modelId="{650DC93A-F878-43D6-A217-975540466B94}" type="pres">
      <dgm:prSet presAssocID="{43B00EB0-5203-48D4-9F11-9CC2627F8F7E}" presName="sibTrans" presStyleCnt="0"/>
      <dgm:spPr/>
    </dgm:pt>
    <dgm:pt modelId="{6396EB27-9776-4DA9-B6DE-6BFA7D0F435D}" type="pres">
      <dgm:prSet presAssocID="{BD1F1C84-8572-4EC9-AE6B-EB89CE84F8B7}" presName="node" presStyleLbl="node1" presStyleIdx="3" presStyleCnt="5">
        <dgm:presLayoutVars>
          <dgm:bulletEnabled val="1"/>
        </dgm:presLayoutVars>
      </dgm:prSet>
      <dgm:spPr/>
    </dgm:pt>
    <dgm:pt modelId="{A4DDEE6B-5722-43F2-9976-847DB5BB50A0}" type="pres">
      <dgm:prSet presAssocID="{DEDC03E0-3B2E-4353-8E10-5551D2E48E2F}" presName="sibTrans" presStyleCnt="0"/>
      <dgm:spPr/>
    </dgm:pt>
    <dgm:pt modelId="{5D4B1BA8-EF3B-43D9-9682-476E6516BCB6}" type="pres">
      <dgm:prSet presAssocID="{C217CD61-C135-48AC-A26C-77022490B924}" presName="node" presStyleLbl="node1" presStyleIdx="4" presStyleCnt="5">
        <dgm:presLayoutVars>
          <dgm:bulletEnabled val="1"/>
        </dgm:presLayoutVars>
      </dgm:prSet>
      <dgm:spPr/>
    </dgm:pt>
  </dgm:ptLst>
  <dgm:cxnLst>
    <dgm:cxn modelId="{3D212918-9941-405F-907C-31EAE9BB1991}" srcId="{CFDC2594-3379-4FE9-A37E-00EDDA39A839}" destId="{43306FFC-7948-4CAF-B426-C0774B45A873}" srcOrd="1" destOrd="0" parTransId="{B11FA9E3-7DEC-4E6C-8EC8-2BE45A538482}" sibTransId="{42CBB001-EFE8-4239-A0FB-1F5E0C771304}"/>
    <dgm:cxn modelId="{152AE85F-1ACC-4F57-9A05-5B247D800D40}" srcId="{CFDC2594-3379-4FE9-A37E-00EDDA39A839}" destId="{F64B4292-8501-4DFA-828A-5B645D746A8F}" srcOrd="2" destOrd="0" parTransId="{852BE1D9-0649-430C-82DA-330B232D5564}" sibTransId="{43B00EB0-5203-48D4-9F11-9CC2627F8F7E}"/>
    <dgm:cxn modelId="{9FC28264-CE93-4C43-9F54-47933F8D8C17}" type="presOf" srcId="{D41DE343-1A25-4AE5-AB09-8CB6E09B571E}" destId="{49AF54ED-F15E-4A29-BA8E-6AB72943E358}" srcOrd="0" destOrd="0" presId="urn:microsoft.com/office/officeart/2005/8/layout/default"/>
    <dgm:cxn modelId="{5EEF524D-9E95-42E9-B55F-B0DBE4D844FB}" type="presOf" srcId="{CFDC2594-3379-4FE9-A37E-00EDDA39A839}" destId="{3732DC2A-7B9E-403B-A040-96BD0BD46C36}" srcOrd="0" destOrd="0" presId="urn:microsoft.com/office/officeart/2005/8/layout/default"/>
    <dgm:cxn modelId="{E2B6FE59-3A75-4FCD-91AC-AA8B258E78A5}" type="presOf" srcId="{F64B4292-8501-4DFA-828A-5B645D746A8F}" destId="{3513554D-7E5F-4076-BF52-B9F3E2699F45}" srcOrd="0" destOrd="0" presId="urn:microsoft.com/office/officeart/2005/8/layout/default"/>
    <dgm:cxn modelId="{EFC71997-36F8-47E8-BE25-10E3D2A1585F}" type="presOf" srcId="{BD1F1C84-8572-4EC9-AE6B-EB89CE84F8B7}" destId="{6396EB27-9776-4DA9-B6DE-6BFA7D0F435D}" srcOrd="0" destOrd="0" presId="urn:microsoft.com/office/officeart/2005/8/layout/default"/>
    <dgm:cxn modelId="{A6257FA7-122F-492A-BCFA-C2BC86E624A8}" type="presOf" srcId="{43306FFC-7948-4CAF-B426-C0774B45A873}" destId="{732C8F58-B697-4494-9B4D-B73D32C334DB}" srcOrd="0" destOrd="0" presId="urn:microsoft.com/office/officeart/2005/8/layout/default"/>
    <dgm:cxn modelId="{152DD8B0-3212-4A8C-BA97-2594C05AFE70}" srcId="{CFDC2594-3379-4FE9-A37E-00EDDA39A839}" destId="{D41DE343-1A25-4AE5-AB09-8CB6E09B571E}" srcOrd="0" destOrd="0" parTransId="{7EE3CEFD-8E6B-462E-AFDC-E6D8030F77CC}" sibTransId="{DF22F36A-28EC-4466-9D24-B89CF4C9053C}"/>
    <dgm:cxn modelId="{3DF2F2D6-36EB-41B6-BE4D-73211AABD23C}" srcId="{CFDC2594-3379-4FE9-A37E-00EDDA39A839}" destId="{BD1F1C84-8572-4EC9-AE6B-EB89CE84F8B7}" srcOrd="3" destOrd="0" parTransId="{DDA7D172-9D99-4EA1-B46D-25745C518EE4}" sibTransId="{DEDC03E0-3B2E-4353-8E10-5551D2E48E2F}"/>
    <dgm:cxn modelId="{DE3532F7-5392-4C7F-80CC-6F18720D4BAF}" srcId="{CFDC2594-3379-4FE9-A37E-00EDDA39A839}" destId="{C217CD61-C135-48AC-A26C-77022490B924}" srcOrd="4" destOrd="0" parTransId="{DC68D054-11BE-4A24-9E6F-6DDFC6054506}" sibTransId="{1BA4DADB-2F35-4B4C-848F-92CCA7013D05}"/>
    <dgm:cxn modelId="{FF560FFF-D1AA-4202-B66B-F6ADCC1B2AF8}" type="presOf" srcId="{C217CD61-C135-48AC-A26C-77022490B924}" destId="{5D4B1BA8-EF3B-43D9-9682-476E6516BCB6}" srcOrd="0" destOrd="0" presId="urn:microsoft.com/office/officeart/2005/8/layout/default"/>
    <dgm:cxn modelId="{BD5B35B5-2AB6-4363-99E0-72C44F1BB37E}" type="presParOf" srcId="{3732DC2A-7B9E-403B-A040-96BD0BD46C36}" destId="{49AF54ED-F15E-4A29-BA8E-6AB72943E358}" srcOrd="0" destOrd="0" presId="urn:microsoft.com/office/officeart/2005/8/layout/default"/>
    <dgm:cxn modelId="{C7F407C7-F3AB-454C-845F-F6B1F18F7623}" type="presParOf" srcId="{3732DC2A-7B9E-403B-A040-96BD0BD46C36}" destId="{9978ADAC-93C4-48DE-8C70-4EB5D6D96ACB}" srcOrd="1" destOrd="0" presId="urn:microsoft.com/office/officeart/2005/8/layout/default"/>
    <dgm:cxn modelId="{45D2AB34-646E-4A77-8E0E-FAF54FE4CD1F}" type="presParOf" srcId="{3732DC2A-7B9E-403B-A040-96BD0BD46C36}" destId="{732C8F58-B697-4494-9B4D-B73D32C334DB}" srcOrd="2" destOrd="0" presId="urn:microsoft.com/office/officeart/2005/8/layout/default"/>
    <dgm:cxn modelId="{827BF155-6BB6-43D8-83E6-18C720B274AE}" type="presParOf" srcId="{3732DC2A-7B9E-403B-A040-96BD0BD46C36}" destId="{8A98BB6D-BF4F-4F21-B169-562807BD42E0}" srcOrd="3" destOrd="0" presId="urn:microsoft.com/office/officeart/2005/8/layout/default"/>
    <dgm:cxn modelId="{CB2097A1-7658-4B62-88FF-4CE9320C74D2}" type="presParOf" srcId="{3732DC2A-7B9E-403B-A040-96BD0BD46C36}" destId="{3513554D-7E5F-4076-BF52-B9F3E2699F45}" srcOrd="4" destOrd="0" presId="urn:microsoft.com/office/officeart/2005/8/layout/default"/>
    <dgm:cxn modelId="{3C8EC759-BBB7-4602-9DB4-EF8F34C02985}" type="presParOf" srcId="{3732DC2A-7B9E-403B-A040-96BD0BD46C36}" destId="{650DC93A-F878-43D6-A217-975540466B94}" srcOrd="5" destOrd="0" presId="urn:microsoft.com/office/officeart/2005/8/layout/default"/>
    <dgm:cxn modelId="{83D972C1-8D1F-4469-B727-AE65AB88DB54}" type="presParOf" srcId="{3732DC2A-7B9E-403B-A040-96BD0BD46C36}" destId="{6396EB27-9776-4DA9-B6DE-6BFA7D0F435D}" srcOrd="6" destOrd="0" presId="urn:microsoft.com/office/officeart/2005/8/layout/default"/>
    <dgm:cxn modelId="{FACE84F3-912A-4522-9D46-69D9B078CF8D}" type="presParOf" srcId="{3732DC2A-7B9E-403B-A040-96BD0BD46C36}" destId="{A4DDEE6B-5722-43F2-9976-847DB5BB50A0}" srcOrd="7" destOrd="0" presId="urn:microsoft.com/office/officeart/2005/8/layout/default"/>
    <dgm:cxn modelId="{FE7D26C8-78BC-4946-B3FA-FE499CC75E8F}" type="presParOf" srcId="{3732DC2A-7B9E-403B-A040-96BD0BD46C36}" destId="{5D4B1BA8-EF3B-43D9-9682-476E6516BCB6}"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FDC2594-3379-4FE9-A37E-00EDDA39A839}" type="doc">
      <dgm:prSet loTypeId="urn:microsoft.com/office/officeart/2005/8/layout/default" loCatId="list" qsTypeId="urn:microsoft.com/office/officeart/2005/8/quickstyle/simple4" qsCatId="simple" csTypeId="urn:microsoft.com/office/officeart/2005/8/colors/colorful1" csCatId="colorful"/>
      <dgm:spPr/>
      <dgm:t>
        <a:bodyPr/>
        <a:lstStyle/>
        <a:p>
          <a:endParaRPr lang="en-US"/>
        </a:p>
      </dgm:t>
    </dgm:pt>
    <dgm:pt modelId="{D41DE343-1A25-4AE5-AB09-8CB6E09B571E}">
      <dgm:prSet/>
      <dgm:spPr/>
      <dgm:t>
        <a:bodyPr/>
        <a:lstStyle/>
        <a:p>
          <a:r>
            <a:rPr lang="en-US"/>
            <a:t>Assume breach!</a:t>
          </a:r>
        </a:p>
      </dgm:t>
    </dgm:pt>
    <dgm:pt modelId="{7EE3CEFD-8E6B-462E-AFDC-E6D8030F77CC}" type="parTrans" cxnId="{152DD8B0-3212-4A8C-BA97-2594C05AFE70}">
      <dgm:prSet/>
      <dgm:spPr/>
      <dgm:t>
        <a:bodyPr/>
        <a:lstStyle/>
        <a:p>
          <a:endParaRPr lang="en-US"/>
        </a:p>
      </dgm:t>
    </dgm:pt>
    <dgm:pt modelId="{DF22F36A-28EC-4466-9D24-B89CF4C9053C}" type="sibTrans" cxnId="{152DD8B0-3212-4A8C-BA97-2594C05AFE70}">
      <dgm:prSet/>
      <dgm:spPr/>
      <dgm:t>
        <a:bodyPr/>
        <a:lstStyle/>
        <a:p>
          <a:endParaRPr lang="en-US"/>
        </a:p>
      </dgm:t>
    </dgm:pt>
    <dgm:pt modelId="{43306FFC-7948-4CAF-B426-C0774B45A873}">
      <dgm:prSet/>
      <dgm:spPr/>
      <dgm:t>
        <a:bodyPr/>
        <a:lstStyle/>
        <a:p>
          <a:r>
            <a:rPr lang="en-US"/>
            <a:t>Protect Credentials from theft</a:t>
          </a:r>
        </a:p>
      </dgm:t>
    </dgm:pt>
    <dgm:pt modelId="{B11FA9E3-7DEC-4E6C-8EC8-2BE45A538482}" type="parTrans" cxnId="{3D212918-9941-405F-907C-31EAE9BB1991}">
      <dgm:prSet/>
      <dgm:spPr/>
      <dgm:t>
        <a:bodyPr/>
        <a:lstStyle/>
        <a:p>
          <a:endParaRPr lang="en-US"/>
        </a:p>
      </dgm:t>
    </dgm:pt>
    <dgm:pt modelId="{42CBB001-EFE8-4239-A0FB-1F5E0C771304}" type="sibTrans" cxnId="{3D212918-9941-405F-907C-31EAE9BB1991}">
      <dgm:prSet/>
      <dgm:spPr/>
      <dgm:t>
        <a:bodyPr/>
        <a:lstStyle/>
        <a:p>
          <a:endParaRPr lang="en-US"/>
        </a:p>
      </dgm:t>
    </dgm:pt>
    <dgm:pt modelId="{F64B4292-8501-4DFA-828A-5B645D746A8F}">
      <dgm:prSet/>
      <dgm:spPr/>
      <dgm:t>
        <a:bodyPr/>
        <a:lstStyle/>
        <a:p>
          <a:r>
            <a:rPr lang="en-US"/>
            <a:t>Scan OSS components for vulns and keep up-to-date</a:t>
          </a:r>
        </a:p>
      </dgm:t>
    </dgm:pt>
    <dgm:pt modelId="{852BE1D9-0649-430C-82DA-330B232D5564}" type="parTrans" cxnId="{152AE85F-1ACC-4F57-9A05-5B247D800D40}">
      <dgm:prSet/>
      <dgm:spPr/>
      <dgm:t>
        <a:bodyPr/>
        <a:lstStyle/>
        <a:p>
          <a:endParaRPr lang="en-US"/>
        </a:p>
      </dgm:t>
    </dgm:pt>
    <dgm:pt modelId="{43B00EB0-5203-48D4-9F11-9CC2627F8F7E}" type="sibTrans" cxnId="{152AE85F-1ACC-4F57-9A05-5B247D800D40}">
      <dgm:prSet/>
      <dgm:spPr/>
      <dgm:t>
        <a:bodyPr/>
        <a:lstStyle/>
        <a:p>
          <a:endParaRPr lang="en-US"/>
        </a:p>
      </dgm:t>
    </dgm:pt>
    <dgm:pt modelId="{BD1F1C84-8572-4EC9-AE6B-EB89CE84F8B7}">
      <dgm:prSet/>
      <dgm:spPr/>
      <dgm:t>
        <a:bodyPr/>
        <a:lstStyle/>
        <a:p>
          <a:r>
            <a:rPr lang="en-US"/>
            <a:t>Red-team war games</a:t>
          </a:r>
        </a:p>
      </dgm:t>
    </dgm:pt>
    <dgm:pt modelId="{DDA7D172-9D99-4EA1-B46D-25745C518EE4}" type="parTrans" cxnId="{3DF2F2D6-36EB-41B6-BE4D-73211AABD23C}">
      <dgm:prSet/>
      <dgm:spPr/>
      <dgm:t>
        <a:bodyPr/>
        <a:lstStyle/>
        <a:p>
          <a:endParaRPr lang="en-US"/>
        </a:p>
      </dgm:t>
    </dgm:pt>
    <dgm:pt modelId="{DEDC03E0-3B2E-4353-8E10-5551D2E48E2F}" type="sibTrans" cxnId="{3DF2F2D6-36EB-41B6-BE4D-73211AABD23C}">
      <dgm:prSet/>
      <dgm:spPr/>
      <dgm:t>
        <a:bodyPr/>
        <a:lstStyle/>
        <a:p>
          <a:endParaRPr lang="en-US"/>
        </a:p>
      </dgm:t>
    </dgm:pt>
    <dgm:pt modelId="{E1EF4E7E-9324-42C0-8D9B-EFB86704C8E1}">
      <dgm:prSet/>
      <dgm:spPr/>
      <dgm:t>
        <a:bodyPr/>
        <a:lstStyle/>
        <a:p>
          <a:r>
            <a:rPr lang="en-US"/>
            <a:t>Threat modeling</a:t>
          </a:r>
        </a:p>
      </dgm:t>
    </dgm:pt>
    <dgm:pt modelId="{166CCAFD-AC45-46D2-BF91-2369E171CE9E}" type="parTrans" cxnId="{AA15F607-3AEA-4568-8161-8467971711AD}">
      <dgm:prSet/>
      <dgm:spPr/>
      <dgm:t>
        <a:bodyPr/>
        <a:lstStyle/>
        <a:p>
          <a:endParaRPr lang="en-US"/>
        </a:p>
      </dgm:t>
    </dgm:pt>
    <dgm:pt modelId="{CCED52E1-9408-4E5B-B1F2-7DBF2714A8E2}" type="sibTrans" cxnId="{AA15F607-3AEA-4568-8161-8467971711AD}">
      <dgm:prSet/>
      <dgm:spPr/>
      <dgm:t>
        <a:bodyPr/>
        <a:lstStyle/>
        <a:p>
          <a:endParaRPr lang="en-US"/>
        </a:p>
      </dgm:t>
    </dgm:pt>
    <dgm:pt modelId="{B585BDAC-4A11-4412-9536-926CA6D39B52}">
      <dgm:prSet/>
      <dgm:spPr/>
      <dgm:t>
        <a:bodyPr/>
        <a:lstStyle/>
        <a:p>
          <a:r>
            <a:rPr lang="en-US"/>
            <a:t>Block lateral movement</a:t>
          </a:r>
        </a:p>
      </dgm:t>
    </dgm:pt>
    <dgm:pt modelId="{B766C704-C0FA-4548-B53F-842BA1D7EE74}" type="parTrans" cxnId="{1A178F52-EA70-4A03-A949-1DDF2C14F5BC}">
      <dgm:prSet/>
      <dgm:spPr/>
      <dgm:t>
        <a:bodyPr/>
        <a:lstStyle/>
        <a:p>
          <a:endParaRPr lang="en-US"/>
        </a:p>
      </dgm:t>
    </dgm:pt>
    <dgm:pt modelId="{D498A955-F7CD-4F13-B52F-0B76A15700F2}" type="sibTrans" cxnId="{1A178F52-EA70-4A03-A949-1DDF2C14F5BC}">
      <dgm:prSet/>
      <dgm:spPr/>
      <dgm:t>
        <a:bodyPr/>
        <a:lstStyle/>
        <a:p>
          <a:endParaRPr lang="en-US"/>
        </a:p>
      </dgm:t>
    </dgm:pt>
    <dgm:pt modelId="{C217CD61-C135-48AC-A26C-77022490B924}">
      <dgm:prSet/>
      <dgm:spPr/>
      <dgm:t>
        <a:bodyPr/>
        <a:lstStyle/>
        <a:p>
          <a:r>
            <a:rPr lang="en-US"/>
            <a:t>Secure and Compliant Pipeline</a:t>
          </a:r>
        </a:p>
      </dgm:t>
    </dgm:pt>
    <dgm:pt modelId="{DC68D054-11BE-4A24-9E6F-6DDFC6054506}" type="parTrans" cxnId="{DE3532F7-5392-4C7F-80CC-6F18720D4BAF}">
      <dgm:prSet/>
      <dgm:spPr/>
      <dgm:t>
        <a:bodyPr/>
        <a:lstStyle/>
        <a:p>
          <a:endParaRPr lang="en-US"/>
        </a:p>
      </dgm:t>
    </dgm:pt>
    <dgm:pt modelId="{1BA4DADB-2F35-4B4C-848F-92CCA7013D05}" type="sibTrans" cxnId="{DE3532F7-5392-4C7F-80CC-6F18720D4BAF}">
      <dgm:prSet/>
      <dgm:spPr/>
      <dgm:t>
        <a:bodyPr/>
        <a:lstStyle/>
        <a:p>
          <a:endParaRPr lang="en-US"/>
        </a:p>
      </dgm:t>
    </dgm:pt>
    <dgm:pt modelId="{3732DC2A-7B9E-403B-A040-96BD0BD46C36}" type="pres">
      <dgm:prSet presAssocID="{CFDC2594-3379-4FE9-A37E-00EDDA39A839}" presName="diagram" presStyleCnt="0">
        <dgm:presLayoutVars>
          <dgm:dir/>
          <dgm:resizeHandles val="exact"/>
        </dgm:presLayoutVars>
      </dgm:prSet>
      <dgm:spPr/>
    </dgm:pt>
    <dgm:pt modelId="{49AF54ED-F15E-4A29-BA8E-6AB72943E358}" type="pres">
      <dgm:prSet presAssocID="{D41DE343-1A25-4AE5-AB09-8CB6E09B571E}" presName="node" presStyleLbl="node1" presStyleIdx="0" presStyleCnt="7">
        <dgm:presLayoutVars>
          <dgm:bulletEnabled val="1"/>
        </dgm:presLayoutVars>
      </dgm:prSet>
      <dgm:spPr/>
    </dgm:pt>
    <dgm:pt modelId="{9978ADAC-93C4-48DE-8C70-4EB5D6D96ACB}" type="pres">
      <dgm:prSet presAssocID="{DF22F36A-28EC-4466-9D24-B89CF4C9053C}" presName="sibTrans" presStyleCnt="0"/>
      <dgm:spPr/>
    </dgm:pt>
    <dgm:pt modelId="{732C8F58-B697-4494-9B4D-B73D32C334DB}" type="pres">
      <dgm:prSet presAssocID="{43306FFC-7948-4CAF-B426-C0774B45A873}" presName="node" presStyleLbl="node1" presStyleIdx="1" presStyleCnt="7">
        <dgm:presLayoutVars>
          <dgm:bulletEnabled val="1"/>
        </dgm:presLayoutVars>
      </dgm:prSet>
      <dgm:spPr/>
    </dgm:pt>
    <dgm:pt modelId="{8A98BB6D-BF4F-4F21-B169-562807BD42E0}" type="pres">
      <dgm:prSet presAssocID="{42CBB001-EFE8-4239-A0FB-1F5E0C771304}" presName="sibTrans" presStyleCnt="0"/>
      <dgm:spPr/>
    </dgm:pt>
    <dgm:pt modelId="{3513554D-7E5F-4076-BF52-B9F3E2699F45}" type="pres">
      <dgm:prSet presAssocID="{F64B4292-8501-4DFA-828A-5B645D746A8F}" presName="node" presStyleLbl="node1" presStyleIdx="2" presStyleCnt="7">
        <dgm:presLayoutVars>
          <dgm:bulletEnabled val="1"/>
        </dgm:presLayoutVars>
      </dgm:prSet>
      <dgm:spPr/>
    </dgm:pt>
    <dgm:pt modelId="{650DC93A-F878-43D6-A217-975540466B94}" type="pres">
      <dgm:prSet presAssocID="{43B00EB0-5203-48D4-9F11-9CC2627F8F7E}" presName="sibTrans" presStyleCnt="0"/>
      <dgm:spPr/>
    </dgm:pt>
    <dgm:pt modelId="{6396EB27-9776-4DA9-B6DE-6BFA7D0F435D}" type="pres">
      <dgm:prSet presAssocID="{BD1F1C84-8572-4EC9-AE6B-EB89CE84F8B7}" presName="node" presStyleLbl="node1" presStyleIdx="3" presStyleCnt="7">
        <dgm:presLayoutVars>
          <dgm:bulletEnabled val="1"/>
        </dgm:presLayoutVars>
      </dgm:prSet>
      <dgm:spPr/>
    </dgm:pt>
    <dgm:pt modelId="{A4DDEE6B-5722-43F2-9976-847DB5BB50A0}" type="pres">
      <dgm:prSet presAssocID="{DEDC03E0-3B2E-4353-8E10-5551D2E48E2F}" presName="sibTrans" presStyleCnt="0"/>
      <dgm:spPr/>
    </dgm:pt>
    <dgm:pt modelId="{9461769C-8022-4898-A111-93ED1129866A}" type="pres">
      <dgm:prSet presAssocID="{E1EF4E7E-9324-42C0-8D9B-EFB86704C8E1}" presName="node" presStyleLbl="node1" presStyleIdx="4" presStyleCnt="7">
        <dgm:presLayoutVars>
          <dgm:bulletEnabled val="1"/>
        </dgm:presLayoutVars>
      </dgm:prSet>
      <dgm:spPr/>
    </dgm:pt>
    <dgm:pt modelId="{305C3727-75E3-4CB7-B84B-3A6A9515ADE8}" type="pres">
      <dgm:prSet presAssocID="{CCED52E1-9408-4E5B-B1F2-7DBF2714A8E2}" presName="sibTrans" presStyleCnt="0"/>
      <dgm:spPr/>
    </dgm:pt>
    <dgm:pt modelId="{3F504623-E581-4324-BE98-B81AEDE1DE1A}" type="pres">
      <dgm:prSet presAssocID="{B585BDAC-4A11-4412-9536-926CA6D39B52}" presName="node" presStyleLbl="node1" presStyleIdx="5" presStyleCnt="7">
        <dgm:presLayoutVars>
          <dgm:bulletEnabled val="1"/>
        </dgm:presLayoutVars>
      </dgm:prSet>
      <dgm:spPr/>
    </dgm:pt>
    <dgm:pt modelId="{68EF34B4-7D09-4FD5-9D30-D49FB1E713FC}" type="pres">
      <dgm:prSet presAssocID="{D498A955-F7CD-4F13-B52F-0B76A15700F2}" presName="sibTrans" presStyleCnt="0"/>
      <dgm:spPr/>
    </dgm:pt>
    <dgm:pt modelId="{5D4B1BA8-EF3B-43D9-9682-476E6516BCB6}" type="pres">
      <dgm:prSet presAssocID="{C217CD61-C135-48AC-A26C-77022490B924}" presName="node" presStyleLbl="node1" presStyleIdx="6" presStyleCnt="7">
        <dgm:presLayoutVars>
          <dgm:bulletEnabled val="1"/>
        </dgm:presLayoutVars>
      </dgm:prSet>
      <dgm:spPr/>
    </dgm:pt>
  </dgm:ptLst>
  <dgm:cxnLst>
    <dgm:cxn modelId="{AA15F607-3AEA-4568-8161-8467971711AD}" srcId="{CFDC2594-3379-4FE9-A37E-00EDDA39A839}" destId="{E1EF4E7E-9324-42C0-8D9B-EFB86704C8E1}" srcOrd="4" destOrd="0" parTransId="{166CCAFD-AC45-46D2-BF91-2369E171CE9E}" sibTransId="{CCED52E1-9408-4E5B-B1F2-7DBF2714A8E2}"/>
    <dgm:cxn modelId="{3D212918-9941-405F-907C-31EAE9BB1991}" srcId="{CFDC2594-3379-4FE9-A37E-00EDDA39A839}" destId="{43306FFC-7948-4CAF-B426-C0774B45A873}" srcOrd="1" destOrd="0" parTransId="{B11FA9E3-7DEC-4E6C-8EC8-2BE45A538482}" sibTransId="{42CBB001-EFE8-4239-A0FB-1F5E0C771304}"/>
    <dgm:cxn modelId="{A7AF062C-BB7E-4C47-9B6B-38CB2B084E25}" type="presOf" srcId="{B585BDAC-4A11-4412-9536-926CA6D39B52}" destId="{3F504623-E581-4324-BE98-B81AEDE1DE1A}" srcOrd="0" destOrd="0" presId="urn:microsoft.com/office/officeart/2005/8/layout/default"/>
    <dgm:cxn modelId="{152AE85F-1ACC-4F57-9A05-5B247D800D40}" srcId="{CFDC2594-3379-4FE9-A37E-00EDDA39A839}" destId="{F64B4292-8501-4DFA-828A-5B645D746A8F}" srcOrd="2" destOrd="0" parTransId="{852BE1D9-0649-430C-82DA-330B232D5564}" sibTransId="{43B00EB0-5203-48D4-9F11-9CC2627F8F7E}"/>
    <dgm:cxn modelId="{9FC28264-CE93-4C43-9F54-47933F8D8C17}" type="presOf" srcId="{D41DE343-1A25-4AE5-AB09-8CB6E09B571E}" destId="{49AF54ED-F15E-4A29-BA8E-6AB72943E358}" srcOrd="0" destOrd="0" presId="urn:microsoft.com/office/officeart/2005/8/layout/default"/>
    <dgm:cxn modelId="{5EEF524D-9E95-42E9-B55F-B0DBE4D844FB}" type="presOf" srcId="{CFDC2594-3379-4FE9-A37E-00EDDA39A839}" destId="{3732DC2A-7B9E-403B-A040-96BD0BD46C36}" srcOrd="0" destOrd="0" presId="urn:microsoft.com/office/officeart/2005/8/layout/default"/>
    <dgm:cxn modelId="{1A178F52-EA70-4A03-A949-1DDF2C14F5BC}" srcId="{CFDC2594-3379-4FE9-A37E-00EDDA39A839}" destId="{B585BDAC-4A11-4412-9536-926CA6D39B52}" srcOrd="5" destOrd="0" parTransId="{B766C704-C0FA-4548-B53F-842BA1D7EE74}" sibTransId="{D498A955-F7CD-4F13-B52F-0B76A15700F2}"/>
    <dgm:cxn modelId="{E2B6FE59-3A75-4FCD-91AC-AA8B258E78A5}" type="presOf" srcId="{F64B4292-8501-4DFA-828A-5B645D746A8F}" destId="{3513554D-7E5F-4076-BF52-B9F3E2699F45}" srcOrd="0" destOrd="0" presId="urn:microsoft.com/office/officeart/2005/8/layout/default"/>
    <dgm:cxn modelId="{EFC71997-36F8-47E8-BE25-10E3D2A1585F}" type="presOf" srcId="{BD1F1C84-8572-4EC9-AE6B-EB89CE84F8B7}" destId="{6396EB27-9776-4DA9-B6DE-6BFA7D0F435D}" srcOrd="0" destOrd="0" presId="urn:microsoft.com/office/officeart/2005/8/layout/default"/>
    <dgm:cxn modelId="{A6257FA7-122F-492A-BCFA-C2BC86E624A8}" type="presOf" srcId="{43306FFC-7948-4CAF-B426-C0774B45A873}" destId="{732C8F58-B697-4494-9B4D-B73D32C334DB}" srcOrd="0" destOrd="0" presId="urn:microsoft.com/office/officeart/2005/8/layout/default"/>
    <dgm:cxn modelId="{152DD8B0-3212-4A8C-BA97-2594C05AFE70}" srcId="{CFDC2594-3379-4FE9-A37E-00EDDA39A839}" destId="{D41DE343-1A25-4AE5-AB09-8CB6E09B571E}" srcOrd="0" destOrd="0" parTransId="{7EE3CEFD-8E6B-462E-AFDC-E6D8030F77CC}" sibTransId="{DF22F36A-28EC-4466-9D24-B89CF4C9053C}"/>
    <dgm:cxn modelId="{3DF2F2D6-36EB-41B6-BE4D-73211AABD23C}" srcId="{CFDC2594-3379-4FE9-A37E-00EDDA39A839}" destId="{BD1F1C84-8572-4EC9-AE6B-EB89CE84F8B7}" srcOrd="3" destOrd="0" parTransId="{DDA7D172-9D99-4EA1-B46D-25745C518EE4}" sibTransId="{DEDC03E0-3B2E-4353-8E10-5551D2E48E2F}"/>
    <dgm:cxn modelId="{B5E7ABF1-6FCA-49B8-A3A3-3B2ABFF3D55C}" type="presOf" srcId="{E1EF4E7E-9324-42C0-8D9B-EFB86704C8E1}" destId="{9461769C-8022-4898-A111-93ED1129866A}" srcOrd="0" destOrd="0" presId="urn:microsoft.com/office/officeart/2005/8/layout/default"/>
    <dgm:cxn modelId="{DE3532F7-5392-4C7F-80CC-6F18720D4BAF}" srcId="{CFDC2594-3379-4FE9-A37E-00EDDA39A839}" destId="{C217CD61-C135-48AC-A26C-77022490B924}" srcOrd="6" destOrd="0" parTransId="{DC68D054-11BE-4A24-9E6F-6DDFC6054506}" sibTransId="{1BA4DADB-2F35-4B4C-848F-92CCA7013D05}"/>
    <dgm:cxn modelId="{FF560FFF-D1AA-4202-B66B-F6ADCC1B2AF8}" type="presOf" srcId="{C217CD61-C135-48AC-A26C-77022490B924}" destId="{5D4B1BA8-EF3B-43D9-9682-476E6516BCB6}" srcOrd="0" destOrd="0" presId="urn:microsoft.com/office/officeart/2005/8/layout/default"/>
    <dgm:cxn modelId="{BD5B35B5-2AB6-4363-99E0-72C44F1BB37E}" type="presParOf" srcId="{3732DC2A-7B9E-403B-A040-96BD0BD46C36}" destId="{49AF54ED-F15E-4A29-BA8E-6AB72943E358}" srcOrd="0" destOrd="0" presId="urn:microsoft.com/office/officeart/2005/8/layout/default"/>
    <dgm:cxn modelId="{C7F407C7-F3AB-454C-845F-F6B1F18F7623}" type="presParOf" srcId="{3732DC2A-7B9E-403B-A040-96BD0BD46C36}" destId="{9978ADAC-93C4-48DE-8C70-4EB5D6D96ACB}" srcOrd="1" destOrd="0" presId="urn:microsoft.com/office/officeart/2005/8/layout/default"/>
    <dgm:cxn modelId="{45D2AB34-646E-4A77-8E0E-FAF54FE4CD1F}" type="presParOf" srcId="{3732DC2A-7B9E-403B-A040-96BD0BD46C36}" destId="{732C8F58-B697-4494-9B4D-B73D32C334DB}" srcOrd="2" destOrd="0" presId="urn:microsoft.com/office/officeart/2005/8/layout/default"/>
    <dgm:cxn modelId="{827BF155-6BB6-43D8-83E6-18C720B274AE}" type="presParOf" srcId="{3732DC2A-7B9E-403B-A040-96BD0BD46C36}" destId="{8A98BB6D-BF4F-4F21-B169-562807BD42E0}" srcOrd="3" destOrd="0" presId="urn:microsoft.com/office/officeart/2005/8/layout/default"/>
    <dgm:cxn modelId="{CB2097A1-7658-4B62-88FF-4CE9320C74D2}" type="presParOf" srcId="{3732DC2A-7B9E-403B-A040-96BD0BD46C36}" destId="{3513554D-7E5F-4076-BF52-B9F3E2699F45}" srcOrd="4" destOrd="0" presId="urn:microsoft.com/office/officeart/2005/8/layout/default"/>
    <dgm:cxn modelId="{3C8EC759-BBB7-4602-9DB4-EF8F34C02985}" type="presParOf" srcId="{3732DC2A-7B9E-403B-A040-96BD0BD46C36}" destId="{650DC93A-F878-43D6-A217-975540466B94}" srcOrd="5" destOrd="0" presId="urn:microsoft.com/office/officeart/2005/8/layout/default"/>
    <dgm:cxn modelId="{83D972C1-8D1F-4469-B727-AE65AB88DB54}" type="presParOf" srcId="{3732DC2A-7B9E-403B-A040-96BD0BD46C36}" destId="{6396EB27-9776-4DA9-B6DE-6BFA7D0F435D}" srcOrd="6" destOrd="0" presId="urn:microsoft.com/office/officeart/2005/8/layout/default"/>
    <dgm:cxn modelId="{FACE84F3-912A-4522-9D46-69D9B078CF8D}" type="presParOf" srcId="{3732DC2A-7B9E-403B-A040-96BD0BD46C36}" destId="{A4DDEE6B-5722-43F2-9976-847DB5BB50A0}" srcOrd="7" destOrd="0" presId="urn:microsoft.com/office/officeart/2005/8/layout/default"/>
    <dgm:cxn modelId="{B94245A1-B239-4222-832E-F08C6235DA93}" type="presParOf" srcId="{3732DC2A-7B9E-403B-A040-96BD0BD46C36}" destId="{9461769C-8022-4898-A111-93ED1129866A}" srcOrd="8" destOrd="0" presId="urn:microsoft.com/office/officeart/2005/8/layout/default"/>
    <dgm:cxn modelId="{DF42AD69-5542-4335-B7AD-813959BF43F8}" type="presParOf" srcId="{3732DC2A-7B9E-403B-A040-96BD0BD46C36}" destId="{305C3727-75E3-4CB7-B84B-3A6A9515ADE8}" srcOrd="9" destOrd="0" presId="urn:microsoft.com/office/officeart/2005/8/layout/default"/>
    <dgm:cxn modelId="{194A2CFC-8D5E-41AE-B0D2-77C72488FEA2}" type="presParOf" srcId="{3732DC2A-7B9E-403B-A040-96BD0BD46C36}" destId="{3F504623-E581-4324-BE98-B81AEDE1DE1A}" srcOrd="10" destOrd="0" presId="urn:microsoft.com/office/officeart/2005/8/layout/default"/>
    <dgm:cxn modelId="{2BD8E615-2135-4C44-BDF4-67A060E7EA7E}" type="presParOf" srcId="{3732DC2A-7B9E-403B-A040-96BD0BD46C36}" destId="{68EF34B4-7D09-4FD5-9D30-D49FB1E713FC}" srcOrd="11" destOrd="0" presId="urn:microsoft.com/office/officeart/2005/8/layout/default"/>
    <dgm:cxn modelId="{FE7D26C8-78BC-4946-B3FA-FE499CC75E8F}" type="presParOf" srcId="{3732DC2A-7B9E-403B-A040-96BD0BD46C36}" destId="{5D4B1BA8-EF3B-43D9-9682-476E6516BCB6}"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AE0EBA-386D-4D2C-90CB-E24F339C2C40}">
      <dsp:nvSpPr>
        <dsp:cNvPr id="0" name=""/>
        <dsp:cNvSpPr/>
      </dsp:nvSpPr>
      <dsp:spPr>
        <a:xfrm>
          <a:off x="7143" y="1001183"/>
          <a:ext cx="2135187" cy="1281112"/>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a:t>Open File Share</a:t>
          </a:r>
          <a:endParaRPr lang="en-US" sz="2200" kern="1200"/>
        </a:p>
      </dsp:txBody>
      <dsp:txXfrm>
        <a:off x="44665" y="1038705"/>
        <a:ext cx="2060143" cy="1206068"/>
      </dsp:txXfrm>
    </dsp:sp>
    <dsp:sp modelId="{7EE35E63-4AF0-48A3-AC2B-5FFBC01809E3}">
      <dsp:nvSpPr>
        <dsp:cNvPr id="0" name=""/>
        <dsp:cNvSpPr/>
      </dsp:nvSpPr>
      <dsp:spPr>
        <a:xfrm>
          <a:off x="2330227" y="1376975"/>
          <a:ext cx="452659" cy="529526"/>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330227" y="1482880"/>
        <a:ext cx="316861" cy="317716"/>
      </dsp:txXfrm>
    </dsp:sp>
    <dsp:sp modelId="{63428D1F-DB74-4EBA-93E2-C3225924DA8F}">
      <dsp:nvSpPr>
        <dsp:cNvPr id="0" name=""/>
        <dsp:cNvSpPr/>
      </dsp:nvSpPr>
      <dsp:spPr>
        <a:xfrm>
          <a:off x="2996406" y="1001183"/>
          <a:ext cx="2135187" cy="1281112"/>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a:t>Plaintext Test Credentials</a:t>
          </a:r>
          <a:endParaRPr lang="en-US" sz="2200" kern="1200"/>
        </a:p>
      </dsp:txBody>
      <dsp:txXfrm>
        <a:off x="3033928" y="1038705"/>
        <a:ext cx="2060143" cy="1206068"/>
      </dsp:txXfrm>
    </dsp:sp>
    <dsp:sp modelId="{7524A03B-1B10-4480-9706-CF8BF85FD348}">
      <dsp:nvSpPr>
        <dsp:cNvPr id="0" name=""/>
        <dsp:cNvSpPr/>
      </dsp:nvSpPr>
      <dsp:spPr>
        <a:xfrm>
          <a:off x="5319490" y="1376975"/>
          <a:ext cx="452659" cy="529526"/>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5319490" y="1482880"/>
        <a:ext cx="316861" cy="317716"/>
      </dsp:txXfrm>
    </dsp:sp>
    <dsp:sp modelId="{3C426FEF-D52C-4975-B0FD-BD4F6DFA0A70}">
      <dsp:nvSpPr>
        <dsp:cNvPr id="0" name=""/>
        <dsp:cNvSpPr/>
      </dsp:nvSpPr>
      <dsp:spPr>
        <a:xfrm>
          <a:off x="5985668" y="1001183"/>
          <a:ext cx="2135187" cy="1281112"/>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a:t>Dev box with Test Account as Local Admin</a:t>
          </a:r>
          <a:endParaRPr lang="en-US" sz="2200" kern="1200"/>
        </a:p>
      </dsp:txBody>
      <dsp:txXfrm>
        <a:off x="6023190" y="1038705"/>
        <a:ext cx="2060143" cy="1206068"/>
      </dsp:txXfrm>
    </dsp:sp>
    <dsp:sp modelId="{3B194282-773F-4E24-B5C8-564C3D936F28}">
      <dsp:nvSpPr>
        <dsp:cNvPr id="0" name=""/>
        <dsp:cNvSpPr/>
      </dsp:nvSpPr>
      <dsp:spPr>
        <a:xfrm rot="5400000">
          <a:off x="6826932" y="2431758"/>
          <a:ext cx="452659" cy="529526"/>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6894404" y="2470191"/>
        <a:ext cx="317716" cy="316861"/>
      </dsp:txXfrm>
    </dsp:sp>
    <dsp:sp modelId="{FA039A8D-D897-4B91-8DA0-BDCBD29A350C}">
      <dsp:nvSpPr>
        <dsp:cNvPr id="0" name=""/>
        <dsp:cNvSpPr/>
      </dsp:nvSpPr>
      <dsp:spPr>
        <a:xfrm>
          <a:off x="5985668" y="3136370"/>
          <a:ext cx="2135187" cy="1281112"/>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err="1"/>
            <a:t>Mimikatz</a:t>
          </a:r>
          <a:r>
            <a:rPr lang="en-AU" sz="2200" kern="1200"/>
            <a:t> Credential Dump</a:t>
          </a:r>
          <a:endParaRPr lang="en-US" sz="2200" kern="1200"/>
        </a:p>
      </dsp:txBody>
      <dsp:txXfrm>
        <a:off x="6023190" y="3173892"/>
        <a:ext cx="2060143" cy="1206068"/>
      </dsp:txXfrm>
    </dsp:sp>
    <dsp:sp modelId="{EBD53D8C-8172-461A-AB32-371FD0996093}">
      <dsp:nvSpPr>
        <dsp:cNvPr id="0" name=""/>
        <dsp:cNvSpPr/>
      </dsp:nvSpPr>
      <dsp:spPr>
        <a:xfrm rot="10800000">
          <a:off x="5345112" y="3512163"/>
          <a:ext cx="452659" cy="529526"/>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10800000">
        <a:off x="5480910" y="3618068"/>
        <a:ext cx="316861" cy="317716"/>
      </dsp:txXfrm>
    </dsp:sp>
    <dsp:sp modelId="{9B27D6C0-9295-47E1-B219-0355A9D4E994}">
      <dsp:nvSpPr>
        <dsp:cNvPr id="0" name=""/>
        <dsp:cNvSpPr/>
      </dsp:nvSpPr>
      <dsp:spPr>
        <a:xfrm>
          <a:off x="2996406" y="3136370"/>
          <a:ext cx="2135187" cy="1281112"/>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a:t>Dev’s Credentials</a:t>
          </a:r>
          <a:endParaRPr lang="en-US" sz="2200" kern="1200"/>
        </a:p>
      </dsp:txBody>
      <dsp:txXfrm>
        <a:off x="3033928" y="3173892"/>
        <a:ext cx="2060143" cy="1206068"/>
      </dsp:txXfrm>
    </dsp:sp>
    <dsp:sp modelId="{33827913-D23A-4FE0-833A-FA9A26506AEB}">
      <dsp:nvSpPr>
        <dsp:cNvPr id="0" name=""/>
        <dsp:cNvSpPr/>
      </dsp:nvSpPr>
      <dsp:spPr>
        <a:xfrm rot="10800000">
          <a:off x="2355850" y="3512163"/>
          <a:ext cx="452659" cy="529526"/>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10800000">
        <a:off x="2491648" y="3618068"/>
        <a:ext cx="316861" cy="317716"/>
      </dsp:txXfrm>
    </dsp:sp>
    <dsp:sp modelId="{7023F2F4-B168-404D-9349-AA9E9BD9843E}">
      <dsp:nvSpPr>
        <dsp:cNvPr id="0" name=""/>
        <dsp:cNvSpPr/>
      </dsp:nvSpPr>
      <dsp:spPr>
        <a:xfrm>
          <a:off x="7143" y="3136370"/>
          <a:ext cx="2135187" cy="1281112"/>
        </a:xfrm>
        <a:prstGeom prst="roundRect">
          <a:avLst>
            <a:gd name="adj" fmla="val 10000"/>
          </a:avLst>
        </a:prstGeom>
        <a:no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44665" y="3173892"/>
        <a:ext cx="2060143" cy="12060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238E07-1314-4DDC-A368-5BCD25F6FA60}">
      <dsp:nvSpPr>
        <dsp:cNvPr id="0" name=""/>
        <dsp:cNvSpPr/>
      </dsp:nvSpPr>
      <dsp:spPr>
        <a:xfrm>
          <a:off x="3750463" y="3950201"/>
          <a:ext cx="470994" cy="897473"/>
        </a:xfrm>
        <a:custGeom>
          <a:avLst/>
          <a:gdLst/>
          <a:ahLst/>
          <a:cxnLst/>
          <a:rect l="0" t="0" r="0" b="0"/>
          <a:pathLst>
            <a:path>
              <a:moveTo>
                <a:pt x="0" y="0"/>
              </a:moveTo>
              <a:lnTo>
                <a:pt x="235497" y="0"/>
              </a:lnTo>
              <a:lnTo>
                <a:pt x="235497" y="897473"/>
              </a:lnTo>
              <a:lnTo>
                <a:pt x="470994" y="897473"/>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60621" y="4373599"/>
        <a:ext cx="50677" cy="50677"/>
      </dsp:txXfrm>
    </dsp:sp>
    <dsp:sp modelId="{08A22D9D-01C5-4BB2-BFCE-AC1FBF38C856}">
      <dsp:nvSpPr>
        <dsp:cNvPr id="0" name=""/>
        <dsp:cNvSpPr/>
      </dsp:nvSpPr>
      <dsp:spPr>
        <a:xfrm>
          <a:off x="3750463" y="3904481"/>
          <a:ext cx="470994" cy="91440"/>
        </a:xfrm>
        <a:custGeom>
          <a:avLst/>
          <a:gdLst/>
          <a:ahLst/>
          <a:cxnLst/>
          <a:rect l="0" t="0" r="0" b="0"/>
          <a:pathLst>
            <a:path>
              <a:moveTo>
                <a:pt x="0" y="45720"/>
              </a:moveTo>
              <a:lnTo>
                <a:pt x="470994" y="45720"/>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74185" y="3938426"/>
        <a:ext cx="23549" cy="23549"/>
      </dsp:txXfrm>
    </dsp:sp>
    <dsp:sp modelId="{C1512A6D-85B3-4FE8-A329-B51884473DA2}">
      <dsp:nvSpPr>
        <dsp:cNvPr id="0" name=""/>
        <dsp:cNvSpPr/>
      </dsp:nvSpPr>
      <dsp:spPr>
        <a:xfrm>
          <a:off x="3750463" y="3052727"/>
          <a:ext cx="470994" cy="897473"/>
        </a:xfrm>
        <a:custGeom>
          <a:avLst/>
          <a:gdLst/>
          <a:ahLst/>
          <a:cxnLst/>
          <a:rect l="0" t="0" r="0" b="0"/>
          <a:pathLst>
            <a:path>
              <a:moveTo>
                <a:pt x="0" y="897473"/>
              </a:moveTo>
              <a:lnTo>
                <a:pt x="235497" y="897473"/>
              </a:lnTo>
              <a:lnTo>
                <a:pt x="235497" y="0"/>
              </a:lnTo>
              <a:lnTo>
                <a:pt x="470994" y="0"/>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60621" y="3476125"/>
        <a:ext cx="50677" cy="50677"/>
      </dsp:txXfrm>
    </dsp:sp>
    <dsp:sp modelId="{DDB6D306-6792-4FA4-AB39-5909D1192D8E}">
      <dsp:nvSpPr>
        <dsp:cNvPr id="0" name=""/>
        <dsp:cNvSpPr/>
      </dsp:nvSpPr>
      <dsp:spPr>
        <a:xfrm>
          <a:off x="924497" y="2603990"/>
          <a:ext cx="470994" cy="1346210"/>
        </a:xfrm>
        <a:custGeom>
          <a:avLst/>
          <a:gdLst/>
          <a:ahLst/>
          <a:cxnLst/>
          <a:rect l="0" t="0" r="0" b="0"/>
          <a:pathLst>
            <a:path>
              <a:moveTo>
                <a:pt x="0" y="0"/>
              </a:moveTo>
              <a:lnTo>
                <a:pt x="235497" y="0"/>
              </a:lnTo>
              <a:lnTo>
                <a:pt x="235497" y="1346210"/>
              </a:lnTo>
              <a:lnTo>
                <a:pt x="470994" y="1346210"/>
              </a:lnTo>
            </a:path>
          </a:pathLst>
        </a:custGeom>
        <a:noFill/>
        <a:ln w="1079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124339" y="3241440"/>
        <a:ext cx="71311" cy="71311"/>
      </dsp:txXfrm>
    </dsp:sp>
    <dsp:sp modelId="{BD517DDF-6059-4E6A-9E0F-CFE867F6D423}">
      <dsp:nvSpPr>
        <dsp:cNvPr id="0" name=""/>
        <dsp:cNvSpPr/>
      </dsp:nvSpPr>
      <dsp:spPr>
        <a:xfrm>
          <a:off x="3750463" y="1257779"/>
          <a:ext cx="470994" cy="897473"/>
        </a:xfrm>
        <a:custGeom>
          <a:avLst/>
          <a:gdLst/>
          <a:ahLst/>
          <a:cxnLst/>
          <a:rect l="0" t="0" r="0" b="0"/>
          <a:pathLst>
            <a:path>
              <a:moveTo>
                <a:pt x="0" y="0"/>
              </a:moveTo>
              <a:lnTo>
                <a:pt x="235497" y="0"/>
              </a:lnTo>
              <a:lnTo>
                <a:pt x="235497" y="897473"/>
              </a:lnTo>
              <a:lnTo>
                <a:pt x="470994" y="897473"/>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60621" y="1681177"/>
        <a:ext cx="50677" cy="50677"/>
      </dsp:txXfrm>
    </dsp:sp>
    <dsp:sp modelId="{0986442E-E3F6-4B6A-8F35-82B64980628B}">
      <dsp:nvSpPr>
        <dsp:cNvPr id="0" name=""/>
        <dsp:cNvSpPr/>
      </dsp:nvSpPr>
      <dsp:spPr>
        <a:xfrm>
          <a:off x="3750463" y="1212059"/>
          <a:ext cx="470994" cy="91440"/>
        </a:xfrm>
        <a:custGeom>
          <a:avLst/>
          <a:gdLst/>
          <a:ahLst/>
          <a:cxnLst/>
          <a:rect l="0" t="0" r="0" b="0"/>
          <a:pathLst>
            <a:path>
              <a:moveTo>
                <a:pt x="0" y="45720"/>
              </a:moveTo>
              <a:lnTo>
                <a:pt x="470994" y="45720"/>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74185" y="1246004"/>
        <a:ext cx="23549" cy="23549"/>
      </dsp:txXfrm>
    </dsp:sp>
    <dsp:sp modelId="{BFF1024D-9BF3-422C-BDFC-2AD8E4235B58}">
      <dsp:nvSpPr>
        <dsp:cNvPr id="0" name=""/>
        <dsp:cNvSpPr/>
      </dsp:nvSpPr>
      <dsp:spPr>
        <a:xfrm>
          <a:off x="3750463" y="360305"/>
          <a:ext cx="470994" cy="897473"/>
        </a:xfrm>
        <a:custGeom>
          <a:avLst/>
          <a:gdLst/>
          <a:ahLst/>
          <a:cxnLst/>
          <a:rect l="0" t="0" r="0" b="0"/>
          <a:pathLst>
            <a:path>
              <a:moveTo>
                <a:pt x="0" y="897473"/>
              </a:moveTo>
              <a:lnTo>
                <a:pt x="235497" y="897473"/>
              </a:lnTo>
              <a:lnTo>
                <a:pt x="235497" y="0"/>
              </a:lnTo>
              <a:lnTo>
                <a:pt x="470994" y="0"/>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60621" y="783703"/>
        <a:ext cx="50677" cy="50677"/>
      </dsp:txXfrm>
    </dsp:sp>
    <dsp:sp modelId="{EA1D381E-68FA-42AB-9A78-584AD5A89C43}">
      <dsp:nvSpPr>
        <dsp:cNvPr id="0" name=""/>
        <dsp:cNvSpPr/>
      </dsp:nvSpPr>
      <dsp:spPr>
        <a:xfrm>
          <a:off x="924497" y="1257779"/>
          <a:ext cx="470994" cy="1346210"/>
        </a:xfrm>
        <a:custGeom>
          <a:avLst/>
          <a:gdLst/>
          <a:ahLst/>
          <a:cxnLst/>
          <a:rect l="0" t="0" r="0" b="0"/>
          <a:pathLst>
            <a:path>
              <a:moveTo>
                <a:pt x="0" y="1346210"/>
              </a:moveTo>
              <a:lnTo>
                <a:pt x="235497" y="1346210"/>
              </a:lnTo>
              <a:lnTo>
                <a:pt x="235497" y="0"/>
              </a:lnTo>
              <a:lnTo>
                <a:pt x="470994" y="0"/>
              </a:lnTo>
            </a:path>
          </a:pathLst>
        </a:custGeom>
        <a:noFill/>
        <a:ln w="1079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124339" y="1895229"/>
        <a:ext cx="71311" cy="71311"/>
      </dsp:txXfrm>
    </dsp:sp>
    <dsp:sp modelId="{96507493-7136-44B9-B4A4-B347FE9A2E14}">
      <dsp:nvSpPr>
        <dsp:cNvPr id="0" name=""/>
        <dsp:cNvSpPr/>
      </dsp:nvSpPr>
      <dsp:spPr>
        <a:xfrm rot="16200000">
          <a:off x="-1323910" y="2245000"/>
          <a:ext cx="3778837" cy="717979"/>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marL="0" lvl="0" indent="0" algn="ctr" defTabSz="1822450">
            <a:lnSpc>
              <a:spcPct val="90000"/>
            </a:lnSpc>
            <a:spcBef>
              <a:spcPct val="0"/>
            </a:spcBef>
            <a:spcAft>
              <a:spcPct val="35000"/>
            </a:spcAft>
            <a:buNone/>
          </a:pPr>
          <a:r>
            <a:rPr lang="en-AU" sz="4100" kern="1200"/>
            <a:t>Service Instance</a:t>
          </a:r>
          <a:endParaRPr lang="en-US" sz="4100" kern="1200"/>
        </a:p>
      </dsp:txBody>
      <dsp:txXfrm>
        <a:off x="-1323910" y="2245000"/>
        <a:ext cx="3778837" cy="717979"/>
      </dsp:txXfrm>
    </dsp:sp>
    <dsp:sp modelId="{6D3D35C1-4D62-4773-B087-8AF39A121389}">
      <dsp:nvSpPr>
        <dsp:cNvPr id="0" name=""/>
        <dsp:cNvSpPr/>
      </dsp:nvSpPr>
      <dsp:spPr>
        <a:xfrm>
          <a:off x="1395491" y="898789"/>
          <a:ext cx="2354971" cy="717979"/>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AU" sz="2200" kern="1200"/>
            <a:t>Run-time vaults</a:t>
          </a:r>
          <a:endParaRPr lang="en-US" sz="2200" kern="1200"/>
        </a:p>
      </dsp:txBody>
      <dsp:txXfrm>
        <a:off x="1395491" y="898789"/>
        <a:ext cx="2354971" cy="717979"/>
      </dsp:txXfrm>
    </dsp:sp>
    <dsp:sp modelId="{DEA8EF44-43C6-4893-913D-C1F8B26203FB}">
      <dsp:nvSpPr>
        <dsp:cNvPr id="0" name=""/>
        <dsp:cNvSpPr/>
      </dsp:nvSpPr>
      <dsp:spPr>
        <a:xfrm>
          <a:off x="4221457" y="1315"/>
          <a:ext cx="2354971" cy="717979"/>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AU" sz="2200" kern="1200"/>
            <a:t>Deployment-specific vault</a:t>
          </a:r>
          <a:endParaRPr lang="en-US" sz="2200" kern="1200"/>
        </a:p>
      </dsp:txBody>
      <dsp:txXfrm>
        <a:off x="4221457" y="1315"/>
        <a:ext cx="2354971" cy="717979"/>
      </dsp:txXfrm>
    </dsp:sp>
    <dsp:sp modelId="{1EDC8CB0-6C45-4376-B26D-F866E91F1A0F}">
      <dsp:nvSpPr>
        <dsp:cNvPr id="0" name=""/>
        <dsp:cNvSpPr/>
      </dsp:nvSpPr>
      <dsp:spPr>
        <a:xfrm>
          <a:off x="4221457" y="898789"/>
          <a:ext cx="2354971" cy="717979"/>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AU" sz="2200" kern="1200"/>
            <a:t>Service-wide vault</a:t>
          </a:r>
          <a:endParaRPr lang="en-US" sz="2200" kern="1200"/>
        </a:p>
      </dsp:txBody>
      <dsp:txXfrm>
        <a:off x="4221457" y="898789"/>
        <a:ext cx="2354971" cy="717979"/>
      </dsp:txXfrm>
    </dsp:sp>
    <dsp:sp modelId="{A3851030-829F-49A1-9847-E4CD1F7A7C4C}">
      <dsp:nvSpPr>
        <dsp:cNvPr id="0" name=""/>
        <dsp:cNvSpPr/>
      </dsp:nvSpPr>
      <dsp:spPr>
        <a:xfrm>
          <a:off x="4221457" y="1796263"/>
          <a:ext cx="2354971" cy="717979"/>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AU" sz="2200" kern="1200"/>
            <a:t>Global vault</a:t>
          </a:r>
          <a:endParaRPr lang="en-US" sz="2200" kern="1200"/>
        </a:p>
      </dsp:txBody>
      <dsp:txXfrm>
        <a:off x="4221457" y="1796263"/>
        <a:ext cx="2354971" cy="717979"/>
      </dsp:txXfrm>
    </dsp:sp>
    <dsp:sp modelId="{7717EFBC-05ED-48B3-B1ED-2BF51FDC6A01}">
      <dsp:nvSpPr>
        <dsp:cNvPr id="0" name=""/>
        <dsp:cNvSpPr/>
      </dsp:nvSpPr>
      <dsp:spPr>
        <a:xfrm>
          <a:off x="1395491" y="3591211"/>
          <a:ext cx="2354971" cy="717979"/>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AU" sz="2200" kern="1200"/>
            <a:t>Deploy-time vaults</a:t>
          </a:r>
          <a:endParaRPr lang="en-US" sz="2200" kern="1200"/>
        </a:p>
      </dsp:txBody>
      <dsp:txXfrm>
        <a:off x="1395491" y="3591211"/>
        <a:ext cx="2354971" cy="717979"/>
      </dsp:txXfrm>
    </dsp:sp>
    <dsp:sp modelId="{573E5EDB-E564-41F3-8713-7740FA421B2B}">
      <dsp:nvSpPr>
        <dsp:cNvPr id="0" name=""/>
        <dsp:cNvSpPr/>
      </dsp:nvSpPr>
      <dsp:spPr>
        <a:xfrm>
          <a:off x="4221457" y="2693737"/>
          <a:ext cx="2354971" cy="717979"/>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AU" sz="2200" kern="1200"/>
            <a:t>Deployment-specific vault</a:t>
          </a:r>
          <a:endParaRPr lang="en-US" sz="2200" kern="1200"/>
        </a:p>
      </dsp:txBody>
      <dsp:txXfrm>
        <a:off x="4221457" y="2693737"/>
        <a:ext cx="2354971" cy="717979"/>
      </dsp:txXfrm>
    </dsp:sp>
    <dsp:sp modelId="{83A77307-FF2F-444B-B7E4-9D484F0A4076}">
      <dsp:nvSpPr>
        <dsp:cNvPr id="0" name=""/>
        <dsp:cNvSpPr/>
      </dsp:nvSpPr>
      <dsp:spPr>
        <a:xfrm>
          <a:off x="4221457" y="3591211"/>
          <a:ext cx="2354971" cy="717979"/>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AU" sz="2200" kern="1200"/>
            <a:t>Service-wide vault</a:t>
          </a:r>
          <a:endParaRPr lang="en-US" sz="2200" kern="1200"/>
        </a:p>
      </dsp:txBody>
      <dsp:txXfrm>
        <a:off x="4221457" y="3591211"/>
        <a:ext cx="2354971" cy="717979"/>
      </dsp:txXfrm>
    </dsp:sp>
    <dsp:sp modelId="{C531D248-2817-4EE2-8638-5B5379435DB9}">
      <dsp:nvSpPr>
        <dsp:cNvPr id="0" name=""/>
        <dsp:cNvSpPr/>
      </dsp:nvSpPr>
      <dsp:spPr>
        <a:xfrm>
          <a:off x="4221457" y="4488685"/>
          <a:ext cx="2354971" cy="717979"/>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AU" sz="2200" kern="1200"/>
            <a:t>Global vault</a:t>
          </a:r>
          <a:endParaRPr lang="en-US" sz="2200" kern="1200"/>
        </a:p>
      </dsp:txBody>
      <dsp:txXfrm>
        <a:off x="4221457" y="4488685"/>
        <a:ext cx="2354971" cy="7179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AF54ED-F15E-4A29-BA8E-6AB72943E358}">
      <dsp:nvSpPr>
        <dsp:cNvPr id="0" name=""/>
        <dsp:cNvSpPr/>
      </dsp:nvSpPr>
      <dsp:spPr>
        <a:xfrm>
          <a:off x="739378" y="2726"/>
          <a:ext cx="2824013" cy="1694408"/>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Assume breach!</a:t>
          </a:r>
        </a:p>
      </dsp:txBody>
      <dsp:txXfrm>
        <a:off x="739378" y="2726"/>
        <a:ext cx="2824013" cy="1694408"/>
      </dsp:txXfrm>
    </dsp:sp>
    <dsp:sp modelId="{732C8F58-B697-4494-9B4D-B73D32C334DB}">
      <dsp:nvSpPr>
        <dsp:cNvPr id="0" name=""/>
        <dsp:cNvSpPr/>
      </dsp:nvSpPr>
      <dsp:spPr>
        <a:xfrm>
          <a:off x="3845793" y="2726"/>
          <a:ext cx="2824013" cy="1694408"/>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Protect Credentials from theft</a:t>
          </a:r>
        </a:p>
      </dsp:txBody>
      <dsp:txXfrm>
        <a:off x="3845793" y="2726"/>
        <a:ext cx="2824013" cy="1694408"/>
      </dsp:txXfrm>
    </dsp:sp>
    <dsp:sp modelId="{3513554D-7E5F-4076-BF52-B9F3E2699F45}">
      <dsp:nvSpPr>
        <dsp:cNvPr id="0" name=""/>
        <dsp:cNvSpPr/>
      </dsp:nvSpPr>
      <dsp:spPr>
        <a:xfrm>
          <a:off x="6952208" y="2726"/>
          <a:ext cx="2824013" cy="1694408"/>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Scan OSS components for vulns and keep up-to-date</a:t>
          </a:r>
        </a:p>
      </dsp:txBody>
      <dsp:txXfrm>
        <a:off x="6952208" y="2726"/>
        <a:ext cx="2824013" cy="1694408"/>
      </dsp:txXfrm>
    </dsp:sp>
    <dsp:sp modelId="{6396EB27-9776-4DA9-B6DE-6BFA7D0F435D}">
      <dsp:nvSpPr>
        <dsp:cNvPr id="0" name=""/>
        <dsp:cNvSpPr/>
      </dsp:nvSpPr>
      <dsp:spPr>
        <a:xfrm>
          <a:off x="2292585" y="1979536"/>
          <a:ext cx="2824013" cy="1694408"/>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Red-team war games</a:t>
          </a:r>
        </a:p>
      </dsp:txBody>
      <dsp:txXfrm>
        <a:off x="2292585" y="1979536"/>
        <a:ext cx="2824013" cy="1694408"/>
      </dsp:txXfrm>
    </dsp:sp>
    <dsp:sp modelId="{5D4B1BA8-EF3B-43D9-9682-476E6516BCB6}">
      <dsp:nvSpPr>
        <dsp:cNvPr id="0" name=""/>
        <dsp:cNvSpPr/>
      </dsp:nvSpPr>
      <dsp:spPr>
        <a:xfrm>
          <a:off x="5399000" y="1979536"/>
          <a:ext cx="2824013" cy="1694408"/>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Secure and Compliant Pipeline</a:t>
          </a:r>
        </a:p>
      </dsp:txBody>
      <dsp:txXfrm>
        <a:off x="5399000" y="1979536"/>
        <a:ext cx="2824013" cy="16944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AF54ED-F15E-4A29-BA8E-6AB72943E358}">
      <dsp:nvSpPr>
        <dsp:cNvPr id="0" name=""/>
        <dsp:cNvSpPr/>
      </dsp:nvSpPr>
      <dsp:spPr>
        <a:xfrm>
          <a:off x="3080" y="249699"/>
          <a:ext cx="2444055" cy="1466433"/>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Assume breach!</a:t>
          </a:r>
        </a:p>
      </dsp:txBody>
      <dsp:txXfrm>
        <a:off x="3080" y="249699"/>
        <a:ext cx="2444055" cy="1466433"/>
      </dsp:txXfrm>
    </dsp:sp>
    <dsp:sp modelId="{732C8F58-B697-4494-9B4D-B73D32C334DB}">
      <dsp:nvSpPr>
        <dsp:cNvPr id="0" name=""/>
        <dsp:cNvSpPr/>
      </dsp:nvSpPr>
      <dsp:spPr>
        <a:xfrm>
          <a:off x="2691541" y="249699"/>
          <a:ext cx="2444055" cy="1466433"/>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Protect Credentials from theft</a:t>
          </a:r>
        </a:p>
      </dsp:txBody>
      <dsp:txXfrm>
        <a:off x="2691541" y="249699"/>
        <a:ext cx="2444055" cy="1466433"/>
      </dsp:txXfrm>
    </dsp:sp>
    <dsp:sp modelId="{3513554D-7E5F-4076-BF52-B9F3E2699F45}">
      <dsp:nvSpPr>
        <dsp:cNvPr id="0" name=""/>
        <dsp:cNvSpPr/>
      </dsp:nvSpPr>
      <dsp:spPr>
        <a:xfrm>
          <a:off x="5380002" y="249699"/>
          <a:ext cx="2444055" cy="1466433"/>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Scan OSS components for vulns and keep up-to-date</a:t>
          </a:r>
        </a:p>
      </dsp:txBody>
      <dsp:txXfrm>
        <a:off x="5380002" y="249699"/>
        <a:ext cx="2444055" cy="1466433"/>
      </dsp:txXfrm>
    </dsp:sp>
    <dsp:sp modelId="{6396EB27-9776-4DA9-B6DE-6BFA7D0F435D}">
      <dsp:nvSpPr>
        <dsp:cNvPr id="0" name=""/>
        <dsp:cNvSpPr/>
      </dsp:nvSpPr>
      <dsp:spPr>
        <a:xfrm>
          <a:off x="8068463" y="249699"/>
          <a:ext cx="2444055" cy="1466433"/>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Red-team war games</a:t>
          </a:r>
        </a:p>
      </dsp:txBody>
      <dsp:txXfrm>
        <a:off x="8068463" y="249699"/>
        <a:ext cx="2444055" cy="1466433"/>
      </dsp:txXfrm>
    </dsp:sp>
    <dsp:sp modelId="{9461769C-8022-4898-A111-93ED1129866A}">
      <dsp:nvSpPr>
        <dsp:cNvPr id="0" name=""/>
        <dsp:cNvSpPr/>
      </dsp:nvSpPr>
      <dsp:spPr>
        <a:xfrm>
          <a:off x="1347311" y="1960538"/>
          <a:ext cx="2444055" cy="1466433"/>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Threat modeling</a:t>
          </a:r>
        </a:p>
      </dsp:txBody>
      <dsp:txXfrm>
        <a:off x="1347311" y="1960538"/>
        <a:ext cx="2444055" cy="1466433"/>
      </dsp:txXfrm>
    </dsp:sp>
    <dsp:sp modelId="{3F504623-E581-4324-BE98-B81AEDE1DE1A}">
      <dsp:nvSpPr>
        <dsp:cNvPr id="0" name=""/>
        <dsp:cNvSpPr/>
      </dsp:nvSpPr>
      <dsp:spPr>
        <a:xfrm>
          <a:off x="4035772" y="1960538"/>
          <a:ext cx="2444055" cy="1466433"/>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Block lateral movement</a:t>
          </a:r>
        </a:p>
      </dsp:txBody>
      <dsp:txXfrm>
        <a:off x="4035772" y="1960538"/>
        <a:ext cx="2444055" cy="1466433"/>
      </dsp:txXfrm>
    </dsp:sp>
    <dsp:sp modelId="{5D4B1BA8-EF3B-43D9-9682-476E6516BCB6}">
      <dsp:nvSpPr>
        <dsp:cNvPr id="0" name=""/>
        <dsp:cNvSpPr/>
      </dsp:nvSpPr>
      <dsp:spPr>
        <a:xfrm>
          <a:off x="6724233" y="1960538"/>
          <a:ext cx="2444055" cy="1466433"/>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Secure and Compliant Pipeline</a:t>
          </a:r>
        </a:p>
      </dsp:txBody>
      <dsp:txXfrm>
        <a:off x="6724233" y="1960538"/>
        <a:ext cx="2444055" cy="1466433"/>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713A5-7CFA-469A-93D4-EA3AD3E3ECF7}" type="datetimeFigureOut">
              <a:rPr lang="en-US" smtClean="0"/>
              <a:t>6/26/2019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53CB16-26E6-47A4-B8D1-26B890C1E4A1}" type="slidenum">
              <a:rPr lang="en-US" smtClean="0"/>
              <a:t>‹#›</a:t>
            </a:fld>
            <a:endParaRPr lang="en-US"/>
          </a:p>
        </p:txBody>
      </p:sp>
    </p:spTree>
    <p:extLst>
      <p:ext uri="{BB962C8B-B14F-4D97-AF65-F5344CB8AC3E}">
        <p14:creationId xmlns:p14="http://schemas.microsoft.com/office/powerpoint/2010/main" val="36664264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6/26/2019 7:23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288397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7513" y="701675"/>
            <a:ext cx="6242050" cy="351155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3066733" cy="468154"/>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6/26/2019 7:23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11</a:t>
            </a:fld>
            <a:endParaRPr lang="en-US">
              <a:solidFill>
                <a:prstClr val="black"/>
              </a:solidFill>
            </a:endParaRPr>
          </a:p>
        </p:txBody>
      </p:sp>
      <p:sp>
        <p:nvSpPr>
          <p:cNvPr id="6" name="Footer Placeholder 5"/>
          <p:cNvSpPr>
            <a:spLocks noGrp="1"/>
          </p:cNvSpPr>
          <p:nvPr>
            <p:ph type="ftr" sz="quarter" idx="14"/>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290789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53CB16-26E6-47A4-B8D1-26B890C1E4A1}" type="slidenum">
              <a:rPr lang="en-US" smtClean="0"/>
              <a:t>12</a:t>
            </a:fld>
            <a:endParaRPr lang="en-US"/>
          </a:p>
        </p:txBody>
      </p:sp>
    </p:spTree>
    <p:extLst>
      <p:ext uri="{BB962C8B-B14F-4D97-AF65-F5344CB8AC3E}">
        <p14:creationId xmlns:p14="http://schemas.microsoft.com/office/powerpoint/2010/main" val="978816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53CB16-26E6-47A4-B8D1-26B890C1E4A1}" type="slidenum">
              <a:rPr lang="en-US" smtClean="0"/>
              <a:t>13</a:t>
            </a:fld>
            <a:endParaRPr lang="en-US"/>
          </a:p>
        </p:txBody>
      </p:sp>
    </p:spTree>
    <p:extLst>
      <p:ext uri="{BB962C8B-B14F-4D97-AF65-F5344CB8AC3E}">
        <p14:creationId xmlns:p14="http://schemas.microsoft.com/office/powerpoint/2010/main" val="2853280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53CB16-26E6-47A4-B8D1-26B890C1E4A1}" type="slidenum">
              <a:rPr lang="en-US" smtClean="0"/>
              <a:t>14</a:t>
            </a:fld>
            <a:endParaRPr lang="en-US"/>
          </a:p>
        </p:txBody>
      </p:sp>
    </p:spTree>
    <p:extLst>
      <p:ext uri="{BB962C8B-B14F-4D97-AF65-F5344CB8AC3E}">
        <p14:creationId xmlns:p14="http://schemas.microsoft.com/office/powerpoint/2010/main" val="29993457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7513" y="701675"/>
            <a:ext cx="6242050" cy="351155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3066733" cy="468154"/>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6/26/2019 7:23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15</a:t>
            </a:fld>
            <a:endParaRPr lang="en-US">
              <a:solidFill>
                <a:prstClr val="black"/>
              </a:solidFill>
            </a:endParaRPr>
          </a:p>
        </p:txBody>
      </p:sp>
      <p:sp>
        <p:nvSpPr>
          <p:cNvPr id="6" name="Footer Placeholder 5"/>
          <p:cNvSpPr>
            <a:spLocks noGrp="1"/>
          </p:cNvSpPr>
          <p:nvPr>
            <p:ph type="ftr" sz="quarter" idx="14"/>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3719548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5B7683-78DB-4762-84A4-155C843802F6}" type="slidenum">
              <a:rPr lang="en-US" smtClean="0"/>
              <a:t>16</a:t>
            </a:fld>
            <a:endParaRPr lang="en-US"/>
          </a:p>
        </p:txBody>
      </p:sp>
    </p:spTree>
    <p:extLst>
      <p:ext uri="{BB962C8B-B14F-4D97-AF65-F5344CB8AC3E}">
        <p14:creationId xmlns:p14="http://schemas.microsoft.com/office/powerpoint/2010/main" val="495616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guidelines are very important. We must not cause our external customers harm during this process.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74579F4-B433-4A8D-95C3-22D9940083C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6/26/2019 7:23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34603245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earliest attempts helped us identify engineers on the team who were good at attacking the product</a:t>
            </a:r>
          </a:p>
          <a:p>
            <a:pPr marL="171450" indent="-171450">
              <a:buFont typeface="Arial" panose="020B0604020202020204" pitchFamily="34" charset="0"/>
              <a:buChar char="•"/>
            </a:pPr>
            <a:r>
              <a:rPr lang="en-US"/>
              <a:t>One early example was the use of the “barred O” Cyrillic character to exploit the differences in how .NET compares strings vs. SQL Server. That exploit allowed elevating from the lowest privilege in the system to admin.</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In 2015, we hired a good pen testing firm. They were expensive, but this is a case where you get what you pay for. We learned from them.</a:t>
            </a:r>
          </a:p>
          <a:p>
            <a:pPr marL="0" indent="0">
              <a:buFont typeface="Arial" panose="020B0604020202020204" pitchFamily="34" charset="0"/>
              <a:buNone/>
            </a:pPr>
            <a:r>
              <a:rPr lang="en-US"/>
              <a:t>We found our first issues, from secrets on file shares to the effectiveness of phishing attacks.</a:t>
            </a:r>
          </a:p>
          <a:p>
            <a:pPr marL="0" indent="0">
              <a:buFont typeface="Arial" panose="020B0604020202020204" pitchFamily="34" charset="0"/>
              <a:buNone/>
            </a:pPr>
            <a:r>
              <a:rPr lang="en-US"/>
              <a:t>We also learned that the system is too complex for someone to ramp up in a short time and then be able to string together vulnerability exploits into a kill chain.</a:t>
            </a:r>
          </a:p>
          <a:p>
            <a:pPr marL="0" indent="0">
              <a:buFont typeface="Arial" panose="020B0604020202020204" pitchFamily="34" charset="0"/>
              <a:buNone/>
            </a:pPr>
            <a:r>
              <a:rPr lang="en-US"/>
              <a:t>Detection was non existent.</a:t>
            </a:r>
          </a:p>
          <a:p>
            <a:pPr marL="0" indent="0">
              <a:buFont typeface="Arial" panose="020B0604020202020204" pitchFamily="34" charset="0"/>
              <a:buNone/>
            </a:pPr>
            <a:r>
              <a:rPr lang="en-US"/>
              <a:t>Most interesting SQL injection vulnerability was exploited within a constraint that allowed only 38 characters and used temp tables to form an executable string (SQL stored in a table can no longer be executed as a result of that exploit).</a:t>
            </a:r>
          </a:p>
          <a:p>
            <a:pPr marL="0" indent="0">
              <a:buFont typeface="Arial" panose="020B0604020202020204" pitchFamily="34" charset="0"/>
              <a:buNone/>
            </a:pPr>
            <a:endParaRPr lang="en-US"/>
          </a:p>
          <a:p>
            <a:pPr marL="0" indent="0">
              <a:buFont typeface="Arial" panose="020B0604020202020204" pitchFamily="34" charset="0"/>
              <a:buNone/>
            </a:pPr>
            <a:r>
              <a:rPr lang="en-US"/>
              <a:t>In 2016, we started asking for help from other red teams in the company and getting one or two people with expertise in different things, from infrastructure to Azure</a:t>
            </a:r>
          </a:p>
          <a:p>
            <a:pPr marL="0" indent="0">
              <a:buFont typeface="Arial" panose="020B0604020202020204" pitchFamily="34" charset="0"/>
              <a:buNone/>
            </a:pPr>
            <a:r>
              <a:rPr lang="en-US"/>
              <a:t>This helped us learn about the methods and tools that other red teams in the company are using</a:t>
            </a:r>
          </a:p>
          <a:p>
            <a:pPr marL="0" indent="0">
              <a:buFont typeface="Arial" panose="020B0604020202020204" pitchFamily="34" charset="0"/>
              <a:buNone/>
            </a:pPr>
            <a:r>
              <a:rPr lang="en-US"/>
              <a:t>Stopped having a blue team spun up for the event. Real attacks don’t come with warnings! Switched to blue being forensics.</a:t>
            </a:r>
          </a:p>
          <a:p>
            <a:pPr marL="0" indent="0">
              <a:buFont typeface="Arial" panose="020B0604020202020204" pitchFamily="34" charset="0"/>
              <a:buNone/>
            </a:pPr>
            <a:endParaRPr lang="en-US"/>
          </a:p>
          <a:p>
            <a:pPr marL="0" indent="0">
              <a:buFont typeface="Arial" panose="020B0604020202020204" pitchFamily="34" charset="0"/>
              <a:buNone/>
            </a:pPr>
            <a:r>
              <a:rPr lang="en-US"/>
              <a:t>In 2017 the red team started to have to work harder to break in, but they still got in.</a:t>
            </a:r>
          </a:p>
          <a:p>
            <a:pPr marL="0" indent="0">
              <a:buFont typeface="Arial" panose="020B0604020202020204" pitchFamily="34" charset="0"/>
              <a:buNone/>
            </a:pPr>
            <a:r>
              <a:rPr lang="en-US"/>
              <a:t>We started detecting them more often.</a:t>
            </a:r>
          </a:p>
          <a:p>
            <a:pPr marL="0" indent="0">
              <a:buFont typeface="Arial" panose="020B0604020202020204" pitchFamily="34" charset="0"/>
              <a:buNone/>
            </a:pPr>
            <a:endParaRPr lang="en-US"/>
          </a:p>
          <a:p>
            <a:pPr marL="0" indent="0">
              <a:buFont typeface="Arial" panose="020B0604020202020204" pitchFamily="34" charset="0"/>
              <a:buNone/>
            </a:pPr>
            <a:r>
              <a:rPr lang="en-US"/>
              <a:t>By the way, you may notice that the red team always wins. It’s a lot of fun for the folks on the red team.</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74579F4-B433-4A8D-95C3-22D9940083C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6/26/2019 7:23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28336010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7513" y="701675"/>
            <a:ext cx="6242050" cy="351155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3066733" cy="468154"/>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6/26/2019 7:23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19</a:t>
            </a:fld>
            <a:endParaRPr lang="en-US">
              <a:solidFill>
                <a:prstClr val="black"/>
              </a:solidFill>
            </a:endParaRPr>
          </a:p>
        </p:txBody>
      </p:sp>
      <p:sp>
        <p:nvSpPr>
          <p:cNvPr id="6" name="Footer Placeholder 5"/>
          <p:cNvSpPr>
            <a:spLocks noGrp="1"/>
          </p:cNvSpPr>
          <p:nvPr>
            <p:ph type="ftr" sz="quarter" idx="14"/>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792040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Most developers and product owners are not “in the trenches” defending against attackers on a daily basis. Their primary focus is delivering new products and features.</a:t>
            </a:r>
          </a:p>
          <a:p>
            <a:r>
              <a:rPr lang="en-US"/>
              <a:t>Without threat modeling, they will routinely miss potential threats or underestimate the motivations and capabilities of attackers.</a:t>
            </a:r>
          </a:p>
          <a:p>
            <a:r>
              <a:rPr lang="en-US"/>
              <a:t>To design and build secure systems, one must shift the focus from:</a:t>
            </a:r>
          </a:p>
          <a:p>
            <a:pPr marL="466298" lvl="1" indent="0">
              <a:buNone/>
            </a:pPr>
            <a:r>
              <a:rPr lang="en-US" sz="2040" b="1" i="1"/>
              <a:t>how products should work</a:t>
            </a:r>
            <a:r>
              <a:rPr lang="en-US" sz="2040" i="1"/>
              <a:t> </a:t>
            </a:r>
            <a:r>
              <a:rPr lang="en-US" sz="2040"/>
              <a:t>to </a:t>
            </a:r>
            <a:r>
              <a:rPr lang="en-US" sz="2040" b="1" i="1"/>
              <a:t>how products might be abused</a:t>
            </a:r>
            <a:r>
              <a:rPr lang="en-US" sz="2040"/>
              <a:t>.</a:t>
            </a:r>
          </a:p>
          <a:p>
            <a:r>
              <a:rPr lang="en-US"/>
              <a:t>Threat modeling encourages you to </a:t>
            </a:r>
            <a:r>
              <a:rPr lang="en-US" b="1" i="1"/>
              <a:t>think like an attacker </a:t>
            </a:r>
            <a:r>
              <a:rPr lang="en-US"/>
              <a:t>so you can identify threats and take steps to mitigate them before your product ships.</a:t>
            </a:r>
          </a:p>
          <a:p>
            <a:r>
              <a:rPr lang="en-US"/>
              <a:t>It surfaces security development tasks and design flaws early. This allows for careful planning and avoids risk to the project schedule.</a:t>
            </a:r>
          </a:p>
          <a:p>
            <a:r>
              <a:rPr lang="en-US"/>
              <a:t>It serves as a test plan for validating that your system is secure.</a:t>
            </a:r>
          </a:p>
          <a:p>
            <a:r>
              <a:rPr lang="en-US"/>
              <a:t>It makes a business aware of security risks and helps to prioritize them.</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79473E9-8B13-4F07-93CE-C7E2C07D4EA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6/26/2019 7:23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7721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53CB16-26E6-47A4-B8D1-26B890C1E4A1}" type="slidenum">
              <a:rPr lang="en-US" smtClean="0"/>
              <a:t>3</a:t>
            </a:fld>
            <a:endParaRPr lang="en-US"/>
          </a:p>
        </p:txBody>
      </p:sp>
    </p:spTree>
    <p:extLst>
      <p:ext uri="{BB962C8B-B14F-4D97-AF65-F5344CB8AC3E}">
        <p14:creationId xmlns:p14="http://schemas.microsoft.com/office/powerpoint/2010/main" val="1530112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a:t>T:</a:t>
            </a:r>
            <a:r>
              <a:rPr lang="en-US"/>
              <a:t>		a threat</a:t>
            </a:r>
          </a:p>
          <a:p>
            <a:pPr marL="0" indent="0">
              <a:buNone/>
            </a:pPr>
            <a:r>
              <a:rPr lang="en-US" b="1"/>
              <a:t>M:</a:t>
            </a:r>
            <a:r>
              <a:rPr lang="en-US"/>
              <a:t>		a mitigation</a:t>
            </a:r>
          </a:p>
          <a:p>
            <a:pPr marL="0" indent="0">
              <a:buNone/>
            </a:pPr>
            <a:r>
              <a:rPr lang="en-US" b="1"/>
              <a:t>PM:	</a:t>
            </a:r>
            <a:r>
              <a:rPr lang="en-US"/>
              <a:t>	a potential mitigation  (either not implemented yet or needs to be confirmed)</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79473E9-8B13-4F07-93CE-C7E2C07D4EA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6/26/2019 7:23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496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Get a room with lots of whiteboard space.</a:t>
            </a:r>
          </a:p>
          <a:p>
            <a:r>
              <a:rPr lang="en-US"/>
              <a:t>Prepare the list of use cases and (if possible) a first draft of DFDs in advance.</a:t>
            </a:r>
          </a:p>
          <a:p>
            <a:r>
              <a:rPr lang="en-US"/>
              <a:t>Add backlog items for mitigations during or shortly after the meeting.</a:t>
            </a:r>
          </a:p>
          <a:p>
            <a:r>
              <a:rPr lang="en-US"/>
              <a:t>Record action items when issues need to be researched. (e.g. I think the </a:t>
            </a:r>
            <a:r>
              <a:rPr lang="en-US" err="1"/>
              <a:t>foobar</a:t>
            </a:r>
            <a:r>
              <a:rPr lang="en-US"/>
              <a:t> service encrypts the data we pass to it but I should ask the </a:t>
            </a:r>
            <a:r>
              <a:rPr lang="en-US" err="1"/>
              <a:t>foobar</a:t>
            </a:r>
            <a:r>
              <a:rPr lang="en-US"/>
              <a:t> team to be sure…)</a:t>
            </a:r>
          </a:p>
          <a:p>
            <a:r>
              <a:rPr lang="en-US" i="1"/>
              <a:t>Don’t auto-generate threats in the threat modeling tool</a:t>
            </a:r>
            <a:r>
              <a:rPr lang="en-US"/>
              <a:t>—this results in lots of bogus threats that will waste analysis time and hide the important ones.</a:t>
            </a:r>
          </a:p>
          <a:p>
            <a:r>
              <a:rPr lang="en-US"/>
              <a:t>Iterate on your existing threat model as you add new product features but always save archival copies of earlier versions created for product versions you ship. Auditors like this.</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79473E9-8B13-4F07-93CE-C7E2C07D4EA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6/26/2019 7:23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2203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7513" y="701675"/>
            <a:ext cx="6242050" cy="351155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3066733" cy="468154"/>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6/26/2019 7:23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23</a:t>
            </a:fld>
            <a:endParaRPr lang="en-US">
              <a:solidFill>
                <a:prstClr val="black"/>
              </a:solidFill>
            </a:endParaRPr>
          </a:p>
        </p:txBody>
      </p:sp>
      <p:sp>
        <p:nvSpPr>
          <p:cNvPr id="6" name="Footer Placeholder 5"/>
          <p:cNvSpPr>
            <a:spLocks noGrp="1"/>
          </p:cNvSpPr>
          <p:nvPr>
            <p:ph type="ftr" sz="quarter" idx="14"/>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6269390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This notion of thinking in graphs is critical. It’s the reason some issue that doesn’t seem significant matters. Any issue that can be used as part of a kill chain is important.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John Lambert:</a:t>
            </a:r>
            <a:r>
              <a:rPr lang="en-US" baseline="0"/>
              <a:t> https://blogs.technet.microsoft.com/johnla/2015/04/26/defenders-think-in-lists-attackers-think-in-graphs-as-long-as-this-is-true-attackers-win/</a:t>
            </a:r>
            <a:endParaRPr lang="en-AU"/>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79473E9-8B13-4F07-93CE-C7E2C07D4EA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6/26/2019 7:23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95900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Gain credentials to some identity.</a:t>
            </a:r>
          </a:p>
          <a:p>
            <a:r>
              <a:rPr lang="en-US"/>
              <a:t>Find a machine where it is admin.</a:t>
            </a:r>
          </a:p>
          <a:p>
            <a:r>
              <a:rPr lang="en-US"/>
              <a:t>Log in, run </a:t>
            </a:r>
            <a:r>
              <a:rPr lang="en-US" err="1"/>
              <a:t>mimikatz</a:t>
            </a:r>
            <a:r>
              <a:rPr lang="en-US"/>
              <a:t>, steal more credentials</a:t>
            </a:r>
          </a:p>
          <a:p>
            <a:r>
              <a:rPr lang="en-US"/>
              <a:t>Repeat process</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79473E9-8B13-4F07-93CE-C7E2C07D4EA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6/26/2019 7:23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57878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79473E9-8B13-4F07-93CE-C7E2C07D4EA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6/26/2019 7:23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5647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79473E9-8B13-4F07-93CE-C7E2C07D4EA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6/26/2019 7:23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79835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Attackers don’t just exploit a single vulnerability and call it quits.</a:t>
            </a:r>
          </a:p>
          <a:p>
            <a:r>
              <a:rPr lang="en-US"/>
              <a:t>They chain multiple vulnerabilities together, pivoting from one target system to the next until they achieve their objective (or get caught.)</a:t>
            </a:r>
          </a:p>
          <a:p>
            <a:r>
              <a:rPr lang="en-US"/>
              <a:t>Each layer of the system must be secured independently.</a:t>
            </a:r>
          </a:p>
          <a:p>
            <a:r>
              <a:rPr lang="en-US"/>
              <a:t>assume that other layers’ security controls will be bypassed or disabled.</a:t>
            </a:r>
          </a:p>
          <a:p>
            <a:r>
              <a:rPr lang="en-US"/>
              <a:t>Don’t be like this guy! </a:t>
            </a:r>
          </a:p>
          <a:p>
            <a:pPr marL="466298" lvl="1" indent="0">
              <a:buNone/>
            </a:pPr>
            <a:r>
              <a:rPr lang="en-US" sz="1428"/>
              <a:t>“I don’t need to worry about securing my web service since it</a:t>
            </a:r>
          </a:p>
          <a:p>
            <a:pPr marL="466298" lvl="1" indent="0">
              <a:buNone/>
            </a:pPr>
            <a:r>
              <a:rPr lang="en-US" sz="1428"/>
              <a:t> runs in the data center and isn’t exposed to the public Internet!”</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79473E9-8B13-4F07-93CE-C7E2C07D4EA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6/26/2019 7:23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57269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7513" y="701675"/>
            <a:ext cx="6242050" cy="351155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3066733" cy="468154"/>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6/26/2019 7:23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29</a:t>
            </a:fld>
            <a:endParaRPr lang="en-US">
              <a:solidFill>
                <a:prstClr val="black"/>
              </a:solidFill>
            </a:endParaRPr>
          </a:p>
        </p:txBody>
      </p:sp>
      <p:sp>
        <p:nvSpPr>
          <p:cNvPr id="6" name="Footer Placeholder 5"/>
          <p:cNvSpPr>
            <a:spLocks noGrp="1"/>
          </p:cNvSpPr>
          <p:nvPr>
            <p:ph type="ftr" sz="quarter" idx="14"/>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452699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53CB16-26E6-47A4-B8D1-26B890C1E4A1}" type="slidenum">
              <a:rPr lang="en-US" smtClean="0"/>
              <a:t>30</a:t>
            </a:fld>
            <a:endParaRPr lang="en-US"/>
          </a:p>
        </p:txBody>
      </p:sp>
    </p:spTree>
    <p:extLst>
      <p:ext uri="{BB962C8B-B14F-4D97-AF65-F5344CB8AC3E}">
        <p14:creationId xmlns:p14="http://schemas.microsoft.com/office/powerpoint/2010/main" val="4231056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53CB16-26E6-47A4-B8D1-26B890C1E4A1}" type="slidenum">
              <a:rPr lang="en-US" smtClean="0"/>
              <a:t>4</a:t>
            </a:fld>
            <a:endParaRPr lang="en-US"/>
          </a:p>
        </p:txBody>
      </p:sp>
    </p:spTree>
    <p:extLst>
      <p:ext uri="{BB962C8B-B14F-4D97-AF65-F5344CB8AC3E}">
        <p14:creationId xmlns:p14="http://schemas.microsoft.com/office/powerpoint/2010/main" val="15668442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53CB16-26E6-47A4-B8D1-26B890C1E4A1}" type="slidenum">
              <a:rPr lang="en-US" smtClean="0"/>
              <a:t>31</a:t>
            </a:fld>
            <a:endParaRPr lang="en-US"/>
          </a:p>
        </p:txBody>
      </p:sp>
    </p:spTree>
    <p:extLst>
      <p:ext uri="{BB962C8B-B14F-4D97-AF65-F5344CB8AC3E}">
        <p14:creationId xmlns:p14="http://schemas.microsoft.com/office/powerpoint/2010/main" val="3498075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Changing secrets does not require a deployment for runtime secrets</a:t>
            </a:r>
          </a:p>
          <a:p>
            <a:r>
              <a:rPr lang="en-US"/>
              <a:t>Being able to update secrets immediately (without a deployment) is critical in order to be able to react to a secret being leaked.</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79473E9-8B13-4F07-93CE-C7E2C07D4EA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6/26/2019 7:23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19174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53CB16-26E6-47A4-B8D1-26B890C1E4A1}" type="slidenum">
              <a:rPr lang="en-US" smtClean="0"/>
              <a:t>33</a:t>
            </a:fld>
            <a:endParaRPr lang="en-US"/>
          </a:p>
        </p:txBody>
      </p:sp>
    </p:spTree>
    <p:extLst>
      <p:ext uri="{BB962C8B-B14F-4D97-AF65-F5344CB8AC3E}">
        <p14:creationId xmlns:p14="http://schemas.microsoft.com/office/powerpoint/2010/main" val="27464671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Kalypso is an internal service for monitoring. One of the things it does is run queries against Azure Log Analytics on a schedule. When that query returns a non-empty result set, it triggers an alert.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79473E9-8B13-4F07-93CE-C7E2C07D4EA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6/26/2019 7:23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43342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74579F4-B433-4A8D-95C3-22D9940083C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6/26/2019 7:23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36010278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4B03FD98-CD5B-4ADD-8DA6-FE36A8C66EA7}" type="slidenum">
              <a:rPr lang="en-US" smtClean="0"/>
              <a:pPr/>
              <a:t>36</a:t>
            </a:fld>
            <a:endParaRPr lang="en-US"/>
          </a:p>
        </p:txBody>
      </p:sp>
    </p:spTree>
    <p:extLst>
      <p:ext uri="{BB962C8B-B14F-4D97-AF65-F5344CB8AC3E}">
        <p14:creationId xmlns:p14="http://schemas.microsoft.com/office/powerpoint/2010/main" val="9317998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74579F4-B433-4A8D-95C3-22D9940083C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6/26/2019 7:23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40347525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74579F4-B433-4A8D-95C3-22D9940083C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6/26/2019 7:23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32671242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74579F4-B433-4A8D-95C3-22D9940083C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6/26/2019 7:23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2872905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53CB16-26E6-47A4-B8D1-26B890C1E4A1}" type="slidenum">
              <a:rPr lang="en-US" smtClean="0"/>
              <a:t>40</a:t>
            </a:fld>
            <a:endParaRPr lang="en-US"/>
          </a:p>
        </p:txBody>
      </p:sp>
    </p:spTree>
    <p:extLst>
      <p:ext uri="{BB962C8B-B14F-4D97-AF65-F5344CB8AC3E}">
        <p14:creationId xmlns:p14="http://schemas.microsoft.com/office/powerpoint/2010/main" val="965119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7513" y="701675"/>
            <a:ext cx="6242050" cy="351155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3066733" cy="468154"/>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6/26/2019 7:23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a:t>
            </a:fld>
            <a:endParaRPr lang="en-US">
              <a:solidFill>
                <a:prstClr val="black"/>
              </a:solidFill>
            </a:endParaRPr>
          </a:p>
        </p:txBody>
      </p:sp>
      <p:sp>
        <p:nvSpPr>
          <p:cNvPr id="6" name="Footer Placeholder 5"/>
          <p:cNvSpPr>
            <a:spLocks noGrp="1"/>
          </p:cNvSpPr>
          <p:nvPr>
            <p:ph type="ftr" sz="quarter" idx="14"/>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5710286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53CB16-26E6-47A4-B8D1-26B890C1E4A1}" type="slidenum">
              <a:rPr lang="en-US" smtClean="0"/>
              <a:t>41</a:t>
            </a:fld>
            <a:endParaRPr lang="en-US"/>
          </a:p>
        </p:txBody>
      </p:sp>
    </p:spTree>
    <p:extLst>
      <p:ext uri="{BB962C8B-B14F-4D97-AF65-F5344CB8AC3E}">
        <p14:creationId xmlns:p14="http://schemas.microsoft.com/office/powerpoint/2010/main" val="16491225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53CB16-26E6-47A4-B8D1-26B890C1E4A1}" type="slidenum">
              <a:rPr lang="en-US" smtClean="0"/>
              <a:t>42</a:t>
            </a:fld>
            <a:endParaRPr lang="en-US"/>
          </a:p>
        </p:txBody>
      </p:sp>
    </p:spTree>
    <p:extLst>
      <p:ext uri="{BB962C8B-B14F-4D97-AF65-F5344CB8AC3E}">
        <p14:creationId xmlns:p14="http://schemas.microsoft.com/office/powerpoint/2010/main" val="11480304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53CB16-26E6-47A4-B8D1-26B890C1E4A1}" type="slidenum">
              <a:rPr lang="en-US" smtClean="0"/>
              <a:t>43</a:t>
            </a:fld>
            <a:endParaRPr lang="en-US"/>
          </a:p>
        </p:txBody>
      </p:sp>
    </p:spTree>
    <p:extLst>
      <p:ext uri="{BB962C8B-B14F-4D97-AF65-F5344CB8AC3E}">
        <p14:creationId xmlns:p14="http://schemas.microsoft.com/office/powerpoint/2010/main" val="35233399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7513" y="701675"/>
            <a:ext cx="6242050" cy="351155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3066733" cy="468154"/>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6/26/2019 7:23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44</a:t>
            </a:fld>
            <a:endParaRPr lang="en-US">
              <a:solidFill>
                <a:prstClr val="black"/>
              </a:solidFill>
            </a:endParaRPr>
          </a:p>
        </p:txBody>
      </p:sp>
      <p:sp>
        <p:nvSpPr>
          <p:cNvPr id="6" name="Footer Placeholder 5"/>
          <p:cNvSpPr>
            <a:spLocks noGrp="1"/>
          </p:cNvSpPr>
          <p:nvPr>
            <p:ph type="ftr" sz="quarter" idx="14"/>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455187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6A8D4AF-18D9-4A42-A995-A9191600A0E3}" type="slidenum">
              <a:rPr lang="en-US" smtClean="0"/>
              <a:t>6</a:t>
            </a:fld>
            <a:endParaRPr lang="en-US"/>
          </a:p>
        </p:txBody>
      </p:sp>
    </p:spTree>
    <p:extLst>
      <p:ext uri="{BB962C8B-B14F-4D97-AF65-F5344CB8AC3E}">
        <p14:creationId xmlns:p14="http://schemas.microsoft.com/office/powerpoint/2010/main" val="2266504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Every large team that I know of has gone through dealing with this issue. They start red teaming, and the first thing they get is an absolutely humbling report about credentials found on shares. It doesn’t matter if the share is secured – at some point it will become insecure and leaked.</a:t>
            </a:r>
          </a:p>
          <a:p>
            <a:endParaRPr lang="en-US"/>
          </a:p>
          <a:p>
            <a:r>
              <a:rPr lang="en-US"/>
              <a:t>When this first happened to us, Brian’s head exploded. It seems so incredibly stupid, and it is. No one ever set out to be careless and insecure, but it’s tempting.</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79473E9-8B13-4F07-93CE-C7E2C07D4EA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6/26/2019 7:23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9112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Whether it is product or test code, credentials in code are a gold mine for attackers. Even worse, they are sometimes in code that becomes open sourced. That’s useful to attackers, but if those credentials provide access to compute in the cloud, it’s a boon for bit coin miners, spammers, etc. who run up the bill on your account!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79473E9-8B13-4F07-93CE-C7E2C07D4EA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6/26/2019 7:23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1613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53CB16-26E6-47A4-B8D1-26B890C1E4A1}" type="slidenum">
              <a:rPr lang="en-US" smtClean="0"/>
              <a:t>9</a:t>
            </a:fld>
            <a:endParaRPr lang="en-US"/>
          </a:p>
        </p:txBody>
      </p:sp>
    </p:spTree>
    <p:extLst>
      <p:ext uri="{BB962C8B-B14F-4D97-AF65-F5344CB8AC3E}">
        <p14:creationId xmlns:p14="http://schemas.microsoft.com/office/powerpoint/2010/main" val="1339630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can I detect credentials on shares, code, etc.? </a:t>
            </a:r>
            <a:r>
              <a:rPr lang="en-US" err="1"/>
              <a:t>CredScan</a:t>
            </a: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74579F4-B433-4A8D-95C3-22D9940083C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6/26/2019 7:23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2018038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5356A-B43A-4358-ABFF-9A55DE0C06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A0BF959-45B9-409B-83A8-528E4AD3CB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D765D2A-D73A-4738-9AFD-305AD487096A}"/>
              </a:ext>
            </a:extLst>
          </p:cNvPr>
          <p:cNvSpPr>
            <a:spLocks noGrp="1"/>
          </p:cNvSpPr>
          <p:nvPr>
            <p:ph type="dt" sz="half" idx="10"/>
          </p:nvPr>
        </p:nvSpPr>
        <p:spPr/>
        <p:txBody>
          <a:bodyPr/>
          <a:lstStyle/>
          <a:p>
            <a:fld id="{13234EE6-12F0-4D81-98F5-239475347471}" type="datetimeFigureOut">
              <a:rPr lang="en-US" smtClean="0"/>
              <a:t>6/26/2019</a:t>
            </a:fld>
            <a:endParaRPr lang="en-US"/>
          </a:p>
        </p:txBody>
      </p:sp>
      <p:sp>
        <p:nvSpPr>
          <p:cNvPr id="5" name="Footer Placeholder 4">
            <a:extLst>
              <a:ext uri="{FF2B5EF4-FFF2-40B4-BE49-F238E27FC236}">
                <a16:creationId xmlns:a16="http://schemas.microsoft.com/office/drawing/2014/main" id="{2F0002A6-AABD-490D-B57F-1F2BBF752F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2F6746-1D33-42F5-921B-7B48DFB0198E}"/>
              </a:ext>
            </a:extLst>
          </p:cNvPr>
          <p:cNvSpPr>
            <a:spLocks noGrp="1"/>
          </p:cNvSpPr>
          <p:nvPr>
            <p:ph type="sldNum" sz="quarter" idx="12"/>
          </p:nvPr>
        </p:nvSpPr>
        <p:spPr/>
        <p:txBody>
          <a:bodyPr/>
          <a:lstStyle/>
          <a:p>
            <a:fld id="{4D4B7F53-AAEA-4CA3-8929-1F9716CD0848}" type="slidenum">
              <a:rPr lang="en-US" smtClean="0"/>
              <a:t>‹#›</a:t>
            </a:fld>
            <a:endParaRPr lang="en-US"/>
          </a:p>
        </p:txBody>
      </p:sp>
    </p:spTree>
    <p:extLst>
      <p:ext uri="{BB962C8B-B14F-4D97-AF65-F5344CB8AC3E}">
        <p14:creationId xmlns:p14="http://schemas.microsoft.com/office/powerpoint/2010/main" val="2284111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270A3-11E9-4CCF-A67F-A4D56C6357E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26F65AC-218B-4DA5-A41D-2211C73E5B9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73497C-9BD4-4D42-95B2-48CB3CDD976E}"/>
              </a:ext>
            </a:extLst>
          </p:cNvPr>
          <p:cNvSpPr>
            <a:spLocks noGrp="1"/>
          </p:cNvSpPr>
          <p:nvPr>
            <p:ph type="dt" sz="half" idx="10"/>
          </p:nvPr>
        </p:nvSpPr>
        <p:spPr/>
        <p:txBody>
          <a:bodyPr/>
          <a:lstStyle/>
          <a:p>
            <a:fld id="{13234EE6-12F0-4D81-98F5-239475347471}" type="datetimeFigureOut">
              <a:rPr lang="en-US" smtClean="0"/>
              <a:t>6/26/2019</a:t>
            </a:fld>
            <a:endParaRPr lang="en-US"/>
          </a:p>
        </p:txBody>
      </p:sp>
      <p:sp>
        <p:nvSpPr>
          <p:cNvPr id="5" name="Footer Placeholder 4">
            <a:extLst>
              <a:ext uri="{FF2B5EF4-FFF2-40B4-BE49-F238E27FC236}">
                <a16:creationId xmlns:a16="http://schemas.microsoft.com/office/drawing/2014/main" id="{3D0E9AF6-5E63-46F4-9331-5BCCE2831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2965A-5C50-41FC-92BE-7DC2C0FE7D88}"/>
              </a:ext>
            </a:extLst>
          </p:cNvPr>
          <p:cNvSpPr>
            <a:spLocks noGrp="1"/>
          </p:cNvSpPr>
          <p:nvPr>
            <p:ph type="sldNum" sz="quarter" idx="12"/>
          </p:nvPr>
        </p:nvSpPr>
        <p:spPr/>
        <p:txBody>
          <a:bodyPr/>
          <a:lstStyle/>
          <a:p>
            <a:fld id="{4D4B7F53-AAEA-4CA3-8929-1F9716CD0848}" type="slidenum">
              <a:rPr lang="en-US" smtClean="0"/>
              <a:t>‹#›</a:t>
            </a:fld>
            <a:endParaRPr lang="en-US"/>
          </a:p>
        </p:txBody>
      </p:sp>
    </p:spTree>
    <p:extLst>
      <p:ext uri="{BB962C8B-B14F-4D97-AF65-F5344CB8AC3E}">
        <p14:creationId xmlns:p14="http://schemas.microsoft.com/office/powerpoint/2010/main" val="2049125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BD9A5D-BBDD-47BC-A9FD-D6BA9429D3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C80933B-892D-4BB8-BD9F-0AAAAA6063A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2A99F6-BA6E-4D57-BCB9-7E118747C879}"/>
              </a:ext>
            </a:extLst>
          </p:cNvPr>
          <p:cNvSpPr>
            <a:spLocks noGrp="1"/>
          </p:cNvSpPr>
          <p:nvPr>
            <p:ph type="dt" sz="half" idx="10"/>
          </p:nvPr>
        </p:nvSpPr>
        <p:spPr/>
        <p:txBody>
          <a:bodyPr/>
          <a:lstStyle/>
          <a:p>
            <a:fld id="{13234EE6-12F0-4D81-98F5-239475347471}" type="datetimeFigureOut">
              <a:rPr lang="en-US" smtClean="0"/>
              <a:t>6/26/2019</a:t>
            </a:fld>
            <a:endParaRPr lang="en-US"/>
          </a:p>
        </p:txBody>
      </p:sp>
      <p:sp>
        <p:nvSpPr>
          <p:cNvPr id="5" name="Footer Placeholder 4">
            <a:extLst>
              <a:ext uri="{FF2B5EF4-FFF2-40B4-BE49-F238E27FC236}">
                <a16:creationId xmlns:a16="http://schemas.microsoft.com/office/drawing/2014/main" id="{F562EDD6-2439-4601-B840-2E94151DC8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6DFC66-6FD4-4D8C-95C4-DB4AC650C7A1}"/>
              </a:ext>
            </a:extLst>
          </p:cNvPr>
          <p:cNvSpPr>
            <a:spLocks noGrp="1"/>
          </p:cNvSpPr>
          <p:nvPr>
            <p:ph type="sldNum" sz="quarter" idx="12"/>
          </p:nvPr>
        </p:nvSpPr>
        <p:spPr/>
        <p:txBody>
          <a:bodyPr/>
          <a:lstStyle/>
          <a:p>
            <a:fld id="{4D4B7F53-AAEA-4CA3-8929-1F9716CD0848}" type="slidenum">
              <a:rPr lang="en-US" smtClean="0"/>
              <a:t>‹#›</a:t>
            </a:fld>
            <a:endParaRPr lang="en-US"/>
          </a:p>
        </p:txBody>
      </p:sp>
    </p:spTree>
    <p:extLst>
      <p:ext uri="{BB962C8B-B14F-4D97-AF65-F5344CB8AC3E}">
        <p14:creationId xmlns:p14="http://schemas.microsoft.com/office/powerpoint/2010/main" val="4210065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FBA02-3F29-4ED1-8350-068A73CFB3D4}"/>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BF5E63EF-6946-44F5-AD8F-E489588A6E13}"/>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F6FB3A-426F-4528-8579-A72247051AF9}"/>
              </a:ext>
            </a:extLst>
          </p:cNvPr>
          <p:cNvSpPr>
            <a:spLocks noGrp="1"/>
          </p:cNvSpPr>
          <p:nvPr>
            <p:ph type="dt" sz="half" idx="10"/>
          </p:nvPr>
        </p:nvSpPr>
        <p:spPr/>
        <p:txBody>
          <a:bodyPr/>
          <a:lstStyle/>
          <a:p>
            <a:fld id="{13234EE6-12F0-4D81-98F5-239475347471}" type="datetimeFigureOut">
              <a:rPr lang="en-US" smtClean="0"/>
              <a:t>6/26/2019</a:t>
            </a:fld>
            <a:endParaRPr lang="en-US"/>
          </a:p>
        </p:txBody>
      </p:sp>
      <p:sp>
        <p:nvSpPr>
          <p:cNvPr id="5" name="Footer Placeholder 4">
            <a:extLst>
              <a:ext uri="{FF2B5EF4-FFF2-40B4-BE49-F238E27FC236}">
                <a16:creationId xmlns:a16="http://schemas.microsoft.com/office/drawing/2014/main" id="{64DF5888-6613-4638-9EC0-46EEF32186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ED72C1-154E-45FB-AB7A-138C82B7C14E}"/>
              </a:ext>
            </a:extLst>
          </p:cNvPr>
          <p:cNvSpPr>
            <a:spLocks noGrp="1"/>
          </p:cNvSpPr>
          <p:nvPr>
            <p:ph type="sldNum" sz="quarter" idx="12"/>
          </p:nvPr>
        </p:nvSpPr>
        <p:spPr/>
        <p:txBody>
          <a:bodyPr/>
          <a:lstStyle/>
          <a:p>
            <a:fld id="{4D4B7F53-AAEA-4CA3-8929-1F9716CD0848}" type="slidenum">
              <a:rPr lang="en-US" smtClean="0"/>
              <a:t>‹#›</a:t>
            </a:fld>
            <a:endParaRPr lang="en-US"/>
          </a:p>
        </p:txBody>
      </p:sp>
    </p:spTree>
    <p:extLst>
      <p:ext uri="{BB962C8B-B14F-4D97-AF65-F5344CB8AC3E}">
        <p14:creationId xmlns:p14="http://schemas.microsoft.com/office/powerpoint/2010/main" val="6827728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6013793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0756219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ingle Column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8" y="274639"/>
            <a:ext cx="11653523" cy="912980"/>
          </a:xfrm>
        </p:spPr>
        <p:txBody>
          <a:bodyPr lIns="182880" tIns="0" rIns="0" bIns="0" anchor="ctr" anchorCtr="0">
            <a:noAutofit/>
          </a:bodyPr>
          <a:lstStyle>
            <a:lvl1pPr algn="l">
              <a:defRPr sz="5294" cap="none" baseline="0">
                <a:solidFill>
                  <a:schemeClr val="accent1"/>
                </a:solidFill>
                <a:latin typeface="Segoe UI Light" pitchFamily="34" charset="0"/>
                <a:ea typeface="Segoe UI" panose="020B0502040204020203" pitchFamily="34" charset="0"/>
                <a:cs typeface="Segoe UI" panose="020B0502040204020203" pitchFamily="34" charset="0"/>
              </a:defRPr>
            </a:lvl1pPr>
          </a:lstStyle>
          <a:p>
            <a:r>
              <a:rPr lang="en-US"/>
              <a:t>Slide heading goes here</a:t>
            </a:r>
          </a:p>
        </p:txBody>
      </p:sp>
      <p:sp>
        <p:nvSpPr>
          <p:cNvPr id="6" name="Slide Number Placeholder 5"/>
          <p:cNvSpPr>
            <a:spLocks noGrp="1"/>
          </p:cNvSpPr>
          <p:nvPr>
            <p:ph type="sldNum" sz="quarter" idx="12"/>
          </p:nvPr>
        </p:nvSpPr>
        <p:spPr>
          <a:xfrm>
            <a:off x="1" y="6566931"/>
            <a:ext cx="538477" cy="292874"/>
          </a:xfrm>
        </p:spPr>
        <p:txBody>
          <a:bodyPr lIns="0" tIns="0" rIns="0" bIns="0"/>
          <a:lstStyle>
            <a:lvl1pPr algn="ctr">
              <a:defRPr sz="1078">
                <a:solidFill>
                  <a:schemeClr val="tx2"/>
                </a:solidFill>
                <a:latin typeface="Segoe Pro" panose="020B0502040504020203" pitchFamily="34" charset="0"/>
              </a:defRPr>
            </a:lvl1pPr>
          </a:lstStyle>
          <a:p>
            <a:fld id="{63863B58-CBB8-49E9-BA96-0A2E095CB188}" type="slidenum">
              <a:rPr lang="en-US" smtClean="0"/>
              <a:pPr/>
              <a:t>‹#›</a:t>
            </a:fld>
            <a:endParaRPr lang="en-US"/>
          </a:p>
        </p:txBody>
      </p:sp>
      <p:sp>
        <p:nvSpPr>
          <p:cNvPr id="14" name="Text Placeholder 13"/>
          <p:cNvSpPr>
            <a:spLocks noGrp="1"/>
          </p:cNvSpPr>
          <p:nvPr>
            <p:ph type="body" sz="quarter" idx="14"/>
          </p:nvPr>
        </p:nvSpPr>
        <p:spPr>
          <a:xfrm>
            <a:off x="269239" y="1337046"/>
            <a:ext cx="11653523" cy="4960921"/>
          </a:xfrm>
        </p:spPr>
        <p:txBody>
          <a:bodyPr lIns="182880" tIns="0" rIns="0" bIns="0"/>
          <a:lstStyle>
            <a:lvl1pPr>
              <a:lnSpc>
                <a:spcPct val="90000"/>
              </a:lnSpc>
              <a:spcBef>
                <a:spcPts val="1176"/>
              </a:spcBef>
              <a:spcAft>
                <a:spcPts val="1176"/>
              </a:spcAft>
              <a:defRPr sz="3921" baseline="0">
                <a:solidFill>
                  <a:schemeClr val="tx1"/>
                </a:solidFill>
                <a:latin typeface="Segoe UI Light" pitchFamily="34" charset="0"/>
              </a:defRPr>
            </a:lvl1pPr>
            <a:lvl2pPr marL="0" marR="0" indent="0" algn="l" defTabSz="1184575" rtl="0" eaLnBrk="1" fontAlgn="auto" latinLnBrk="0" hangingPunct="1">
              <a:lnSpc>
                <a:spcPct val="90000"/>
              </a:lnSpc>
              <a:spcBef>
                <a:spcPts val="1176"/>
              </a:spcBef>
              <a:spcAft>
                <a:spcPts val="1176"/>
              </a:spcAft>
              <a:buClrTx/>
              <a:buSzTx/>
              <a:buFontTx/>
              <a:buNone/>
              <a:tabLst/>
              <a:defRPr baseline="0">
                <a:solidFill>
                  <a:schemeClr val="tx1"/>
                </a:solidFill>
              </a:defRPr>
            </a:lvl2pPr>
            <a:lvl3pPr marL="0" indent="0">
              <a:defRPr/>
            </a:lvl3pPr>
            <a:lvl4pPr marL="0" indent="0">
              <a:defRPr/>
            </a:lvl4pPr>
            <a:lvl5pPr marL="0" indent="0">
              <a:defRPr/>
            </a:lvl5pPr>
          </a:lstStyle>
          <a:p>
            <a:endParaRPr lang="en-US"/>
          </a:p>
        </p:txBody>
      </p:sp>
    </p:spTree>
    <p:extLst>
      <p:ext uri="{BB962C8B-B14F-4D97-AF65-F5344CB8AC3E}">
        <p14:creationId xmlns:p14="http://schemas.microsoft.com/office/powerpoint/2010/main" val="37411699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205845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vent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316"/>
          <a:stretch/>
        </p:blipFill>
        <p:spPr>
          <a:xfrm>
            <a:off x="0" y="0"/>
            <a:ext cx="12192000" cy="6858000"/>
          </a:xfrm>
          <a:prstGeom prst="rect">
            <a:avLst/>
          </a:prstGeom>
        </p:spPr>
      </p:pic>
      <p:sp>
        <p:nvSpPr>
          <p:cNvPr id="2" name="Rectangle 1"/>
          <p:cNvSpPr/>
          <p:nvPr userDrawn="1"/>
        </p:nvSpPr>
        <p:spPr bwMode="auto">
          <a:xfrm>
            <a:off x="269239" y="2077800"/>
            <a:ext cx="6274974" cy="35925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31865" y="5898046"/>
            <a:ext cx="2141459" cy="959954"/>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5707395" cy="6858000"/>
          </a:xfrm>
          <a:prstGeom prst="rect">
            <a:avLst/>
          </a:prstGeom>
        </p:spPr>
      </p:pic>
      <p:sp>
        <p:nvSpPr>
          <p:cNvPr id="9" name="Title 1"/>
          <p:cNvSpPr>
            <a:spLocks noGrp="1"/>
          </p:cNvSpPr>
          <p:nvPr>
            <p:ph type="title" hasCustomPrompt="1"/>
          </p:nvPr>
        </p:nvSpPr>
        <p:spPr bwMode="auto">
          <a:xfrm>
            <a:off x="306653" y="1766643"/>
            <a:ext cx="6276530" cy="1793104"/>
          </a:xfrm>
          <a:noFill/>
        </p:spPr>
        <p:txBody>
          <a:bodyPr lIns="146304" tIns="91440" rIns="146304" bIns="91440" anchor="b" anchorCtr="0"/>
          <a:lstStyle>
            <a:lvl1pPr>
              <a:defRPr sz="4313"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4880535" y="1773001"/>
            <a:ext cx="6844577" cy="1793104"/>
          </a:xfrm>
        </p:spPr>
        <p:txBody>
          <a:bodyPr tIns="109728" bIns="109728" anchor="b">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285310661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and Speaker">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1316"/>
          <a:stretch/>
        </p:blipFill>
        <p:spPr>
          <a:xfrm>
            <a:off x="0" y="0"/>
            <a:ext cx="12192000" cy="6858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6484605" y="0"/>
            <a:ext cx="5707395" cy="6858000"/>
          </a:xfrm>
          <a:prstGeom prst="rect">
            <a:avLst/>
          </a:prstGeom>
        </p:spPr>
      </p:pic>
      <p:sp>
        <p:nvSpPr>
          <p:cNvPr id="2" name="Rectangle 1"/>
          <p:cNvSpPr/>
          <p:nvPr userDrawn="1"/>
        </p:nvSpPr>
        <p:spPr bwMode="auto">
          <a:xfrm>
            <a:off x="269239" y="2077800"/>
            <a:ext cx="6274974" cy="35925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306653" y="1262332"/>
            <a:ext cx="7593091" cy="1793104"/>
          </a:xfrm>
          <a:noFill/>
        </p:spPr>
        <p:txBody>
          <a:bodyPr lIns="146304" tIns="91440" rIns="146304" bIns="91440" anchor="b" anchorCtr="0"/>
          <a:lstStyle>
            <a:lvl1pPr>
              <a:defRPr sz="4313" b="0" i="0" spc="-98" baseline="0">
                <a:gradFill>
                  <a:gsLst>
                    <a:gs pos="57576">
                      <a:srgbClr val="FFFFFF"/>
                    </a:gs>
                    <a:gs pos="35000">
                      <a:srgbClr val="FFFFFF"/>
                    </a:gs>
                  </a:gsLst>
                  <a:lin ang="5400000" scaled="0"/>
                </a:gradFill>
                <a:latin typeface="Segoe UI" charset="0"/>
                <a:ea typeface="Segoe UI" charset="0"/>
                <a:cs typeface="Segoe UI" charset="0"/>
              </a:defRPr>
            </a:lvl1pPr>
          </a:lstStyle>
          <a:p>
            <a:r>
              <a:rPr lang="en-US"/>
              <a:t>Presentation title</a:t>
            </a:r>
          </a:p>
        </p:txBody>
      </p:sp>
      <p:sp>
        <p:nvSpPr>
          <p:cNvPr id="3" name="Text Placeholder 2"/>
          <p:cNvSpPr>
            <a:spLocks noGrp="1"/>
          </p:cNvSpPr>
          <p:nvPr>
            <p:ph type="body" sz="quarter" idx="14" hasCustomPrompt="1"/>
          </p:nvPr>
        </p:nvSpPr>
        <p:spPr bwMode="auto">
          <a:xfrm>
            <a:off x="298808" y="3117829"/>
            <a:ext cx="7600935" cy="1793104"/>
          </a:xfrm>
        </p:spPr>
        <p:txBody>
          <a:bodyPr tIns="109728" bIns="109728" anchor="t">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254578" y="2604389"/>
            <a:ext cx="3679077" cy="1649222"/>
          </a:xfrm>
          <a:prstGeom prst="rect">
            <a:avLst/>
          </a:prstGeom>
        </p:spPr>
      </p:pic>
    </p:spTree>
    <p:extLst>
      <p:ext uri="{BB962C8B-B14F-4D97-AF65-F5344CB8AC3E}">
        <p14:creationId xmlns:p14="http://schemas.microsoft.com/office/powerpoint/2010/main" val="51023680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496754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DA2A1-D802-46E2-8B10-101EC6C0EF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BE977A-A17D-4828-B95D-A0D8D08BCF05}"/>
              </a:ext>
            </a:extLst>
          </p:cNvPr>
          <p:cNvSpPr>
            <a:spLocks noGrp="1"/>
          </p:cNvSpPr>
          <p:nvPr>
            <p:ph idx="1"/>
          </p:nvPr>
        </p:nvSpPr>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58CD46-8907-43F2-A2A7-A739AAC814BC}"/>
              </a:ext>
            </a:extLst>
          </p:cNvPr>
          <p:cNvSpPr>
            <a:spLocks noGrp="1"/>
          </p:cNvSpPr>
          <p:nvPr>
            <p:ph type="dt" sz="half" idx="10"/>
          </p:nvPr>
        </p:nvSpPr>
        <p:spPr/>
        <p:txBody>
          <a:bodyPr/>
          <a:lstStyle/>
          <a:p>
            <a:fld id="{13234EE6-12F0-4D81-98F5-239475347471}" type="datetimeFigureOut">
              <a:rPr lang="en-US" smtClean="0"/>
              <a:t>6/26/2019</a:t>
            </a:fld>
            <a:endParaRPr lang="en-US"/>
          </a:p>
        </p:txBody>
      </p:sp>
      <p:sp>
        <p:nvSpPr>
          <p:cNvPr id="5" name="Footer Placeholder 4">
            <a:extLst>
              <a:ext uri="{FF2B5EF4-FFF2-40B4-BE49-F238E27FC236}">
                <a16:creationId xmlns:a16="http://schemas.microsoft.com/office/drawing/2014/main" id="{2E1778D9-FCBC-423E-903A-103AC8E44E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EE6334-263D-4C18-A9DD-CED3E0311218}"/>
              </a:ext>
            </a:extLst>
          </p:cNvPr>
          <p:cNvSpPr>
            <a:spLocks noGrp="1"/>
          </p:cNvSpPr>
          <p:nvPr>
            <p:ph type="sldNum" sz="quarter" idx="12"/>
          </p:nvPr>
        </p:nvSpPr>
        <p:spPr/>
        <p:txBody>
          <a:bodyPr/>
          <a:lstStyle/>
          <a:p>
            <a:fld id="{4D4B7F53-AAEA-4CA3-8929-1F9716CD0848}" type="slidenum">
              <a:rPr lang="en-US" smtClean="0"/>
              <a:t>‹#›</a:t>
            </a:fld>
            <a:endParaRPr lang="en-US"/>
          </a:p>
        </p:txBody>
      </p:sp>
    </p:spTree>
    <p:extLst>
      <p:ext uri="{BB962C8B-B14F-4D97-AF65-F5344CB8AC3E}">
        <p14:creationId xmlns:p14="http://schemas.microsoft.com/office/powerpoint/2010/main" val="30928392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241656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970209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652492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61311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245888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574384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898670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976472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38438"/>
            <a:ext cx="9859116" cy="2697988"/>
          </a:xfrm>
          <a:noFill/>
        </p:spPr>
        <p:txBody>
          <a:bodyPr tIns="91440" bIns="91440" anchor="b"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2829360"/>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92513771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32116333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0DFEE-7C4A-4E5B-9443-2CBC1853DE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3217CB1-B62E-4D4A-B449-FBCD808973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7321E25-3F1E-454C-A4FA-AAB8A0339D37}"/>
              </a:ext>
            </a:extLst>
          </p:cNvPr>
          <p:cNvSpPr>
            <a:spLocks noGrp="1"/>
          </p:cNvSpPr>
          <p:nvPr>
            <p:ph type="dt" sz="half" idx="10"/>
          </p:nvPr>
        </p:nvSpPr>
        <p:spPr/>
        <p:txBody>
          <a:bodyPr/>
          <a:lstStyle/>
          <a:p>
            <a:fld id="{13234EE6-12F0-4D81-98F5-239475347471}" type="datetimeFigureOut">
              <a:rPr lang="en-US" smtClean="0"/>
              <a:t>6/26/2019</a:t>
            </a:fld>
            <a:endParaRPr lang="en-US"/>
          </a:p>
        </p:txBody>
      </p:sp>
      <p:sp>
        <p:nvSpPr>
          <p:cNvPr id="5" name="Footer Placeholder 4">
            <a:extLst>
              <a:ext uri="{FF2B5EF4-FFF2-40B4-BE49-F238E27FC236}">
                <a16:creationId xmlns:a16="http://schemas.microsoft.com/office/drawing/2014/main" id="{DAAD4904-2303-4601-B6F4-9F690CD454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BF8523-CCAD-4FDD-952D-84D025B92222}"/>
              </a:ext>
            </a:extLst>
          </p:cNvPr>
          <p:cNvSpPr>
            <a:spLocks noGrp="1"/>
          </p:cNvSpPr>
          <p:nvPr>
            <p:ph type="sldNum" sz="quarter" idx="12"/>
          </p:nvPr>
        </p:nvSpPr>
        <p:spPr/>
        <p:txBody>
          <a:bodyPr/>
          <a:lstStyle/>
          <a:p>
            <a:fld id="{4D4B7F53-AAEA-4CA3-8929-1F9716CD0848}" type="slidenum">
              <a:rPr lang="en-US" smtClean="0"/>
              <a:t>‹#›</a:t>
            </a:fld>
            <a:endParaRPr lang="en-US"/>
          </a:p>
        </p:txBody>
      </p:sp>
    </p:spTree>
    <p:extLst>
      <p:ext uri="{BB962C8B-B14F-4D97-AF65-F5344CB8AC3E}">
        <p14:creationId xmlns:p14="http://schemas.microsoft.com/office/powerpoint/2010/main" val="35719144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1316"/>
          <a:stretch/>
        </p:blipFill>
        <p:spPr>
          <a:xfrm>
            <a:off x="0" y="0"/>
            <a:ext cx="12192000" cy="6858000"/>
          </a:xfrm>
          <a:prstGeom prst="rect">
            <a:avLst/>
          </a:prstGeom>
        </p:spPr>
      </p:pic>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319" t="-1" b="1553"/>
          <a:stretch/>
        </p:blipFill>
        <p:spPr>
          <a:xfrm>
            <a:off x="0" y="1383141"/>
            <a:ext cx="12192000" cy="5474860"/>
          </a:xfrm>
          <a:prstGeom prst="rect">
            <a:avLst/>
          </a:prstGeom>
        </p:spPr>
      </p:pic>
      <p:sp>
        <p:nvSpPr>
          <p:cNvPr id="2" name="Title 1"/>
          <p:cNvSpPr>
            <a:spLocks noGrp="1"/>
          </p:cNvSpPr>
          <p:nvPr>
            <p:ph type="title" hasCustomPrompt="1"/>
          </p:nvPr>
        </p:nvSpPr>
        <p:spPr>
          <a:xfrm>
            <a:off x="1390937" y="2616935"/>
            <a:ext cx="9410126" cy="914360"/>
          </a:xfrm>
          <a:noFill/>
        </p:spPr>
        <p:txBody>
          <a:bodyPr wrap="square" tIns="91440" bIns="91440" anchor="t" anchorCtr="0">
            <a:spAutoFit/>
          </a:bodyPr>
          <a:lstStyle>
            <a:lvl1pPr algn="ctr">
              <a:defRPr sz="5294" b="0" i="0" spc="-98" baseline="0">
                <a:gradFill>
                  <a:gsLst>
                    <a:gs pos="100000">
                      <a:schemeClr val="tx1"/>
                    </a:gs>
                    <a:gs pos="0">
                      <a:schemeClr val="tx1"/>
                    </a:gs>
                  </a:gsLst>
                  <a:lin ang="5400000" scaled="0"/>
                </a:gradFill>
                <a:latin typeface="Segoe UI" charset="0"/>
                <a:ea typeface="Segoe UI" charset="0"/>
                <a:cs typeface="Segoe UI" charset="0"/>
              </a:defRPr>
            </a:lvl1pPr>
          </a:lstStyle>
          <a:p>
            <a:r>
              <a:rPr lang="en-US"/>
              <a:t>Section title</a:t>
            </a:r>
          </a:p>
        </p:txBody>
      </p:sp>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031865" y="5898046"/>
            <a:ext cx="2141459" cy="959954"/>
          </a:xfrm>
          <a:prstGeom prst="rect">
            <a:avLst/>
          </a:prstGeom>
        </p:spPr>
      </p:pic>
    </p:spTree>
    <p:extLst>
      <p:ext uri="{BB962C8B-B14F-4D97-AF65-F5344CB8AC3E}">
        <p14:creationId xmlns:p14="http://schemas.microsoft.com/office/powerpoint/2010/main" val="71543228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t="1316"/>
          <a:stretch/>
        </p:blipFill>
        <p:spPr>
          <a:xfrm>
            <a:off x="0" y="0"/>
            <a:ext cx="12192000" cy="6858000"/>
          </a:xfrm>
          <a:prstGeom prst="rect">
            <a:avLst/>
          </a:prstGeom>
        </p:spPr>
      </p:pic>
      <p:sp>
        <p:nvSpPr>
          <p:cNvPr id="2" name="Title 1"/>
          <p:cNvSpPr>
            <a:spLocks noGrp="1"/>
          </p:cNvSpPr>
          <p:nvPr>
            <p:ph type="title" hasCustomPrompt="1"/>
          </p:nvPr>
        </p:nvSpPr>
        <p:spPr>
          <a:xfrm>
            <a:off x="1390937" y="2616935"/>
            <a:ext cx="9410126" cy="914360"/>
          </a:xfrm>
          <a:noFill/>
        </p:spPr>
        <p:txBody>
          <a:bodyPr wrap="square" tIns="91440" bIns="91440" anchor="t" anchorCtr="0">
            <a:spAutoFit/>
          </a:bodyPr>
          <a:lstStyle>
            <a:lvl1pPr algn="ctr">
              <a:defRPr sz="5294" b="0" i="0" spc="-98" baseline="0">
                <a:gradFill>
                  <a:gsLst>
                    <a:gs pos="100000">
                      <a:schemeClr val="tx1"/>
                    </a:gs>
                    <a:gs pos="0">
                      <a:schemeClr val="tx1"/>
                    </a:gs>
                  </a:gsLst>
                  <a:lin ang="5400000" scaled="0"/>
                </a:gradFill>
                <a:latin typeface="Segoe UI" charset="0"/>
                <a:ea typeface="Segoe UI" charset="0"/>
                <a:cs typeface="Segoe UI" charset="0"/>
              </a:defRPr>
            </a:lvl1pPr>
          </a:lstStyle>
          <a:p>
            <a:r>
              <a:rPr lang="en-US"/>
              <a:t>Call to Action</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31865" y="5898046"/>
            <a:ext cx="2141459" cy="959954"/>
          </a:xfrm>
          <a:prstGeom prst="rect">
            <a:avLst/>
          </a:prstGeom>
        </p:spPr>
      </p:pic>
    </p:spTree>
    <p:extLst>
      <p:ext uri="{BB962C8B-B14F-4D97-AF65-F5344CB8AC3E}">
        <p14:creationId xmlns:p14="http://schemas.microsoft.com/office/powerpoint/2010/main" val="30847755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ud Background">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268"/>
          <a:stretch/>
        </p:blipFill>
        <p:spPr>
          <a:xfrm>
            <a:off x="0" y="0"/>
            <a:ext cx="12192000" cy="6858000"/>
          </a:xfrm>
          <a:prstGeom prst="rect">
            <a:avLst/>
          </a:prstGeom>
        </p:spPr>
      </p:pic>
    </p:spTree>
    <p:extLst>
      <p:ext uri="{BB962C8B-B14F-4D97-AF65-F5344CB8AC3E}">
        <p14:creationId xmlns:p14="http://schemas.microsoft.com/office/powerpoint/2010/main" val="98127034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088079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07640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07478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085966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a:t>
            </a:r>
            <a:r>
              <a:rPr lang="en-US" sz="686" baseline="0">
                <a:gradFill>
                  <a:gsLst>
                    <a:gs pos="0">
                      <a:schemeClr val="tx1"/>
                    </a:gs>
                    <a:gs pos="100000">
                      <a:schemeClr val="tx1"/>
                    </a:gs>
                  </a:gsLst>
                  <a:lin ang="5400000" scaled="0"/>
                </a:gradFill>
                <a:cs typeface="Segoe UI" pitchFamily="34" charset="0"/>
              </a:rPr>
              <a:t> </a:t>
            </a:r>
            <a:r>
              <a:rPr lang="en-US" sz="686">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15532424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2087737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ingle Column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74639"/>
            <a:ext cx="11653523" cy="912980"/>
          </a:xfrm>
        </p:spPr>
        <p:txBody>
          <a:bodyPr lIns="182880" tIns="0" rIns="0" bIns="0" anchor="ctr" anchorCtr="0">
            <a:noAutofit/>
          </a:bodyPr>
          <a:lstStyle>
            <a:lvl1pPr algn="l">
              <a:defRPr sz="5293" cap="none" baseline="0">
                <a:solidFill>
                  <a:schemeClr val="accent1"/>
                </a:solidFill>
                <a:latin typeface="Segoe UI Light" pitchFamily="34" charset="0"/>
                <a:ea typeface="Segoe UI" panose="020B0502040204020203" pitchFamily="34" charset="0"/>
                <a:cs typeface="Segoe UI" panose="020B0502040204020203" pitchFamily="34" charset="0"/>
              </a:defRPr>
            </a:lvl1pPr>
          </a:lstStyle>
          <a:p>
            <a:r>
              <a:rPr lang="en-US"/>
              <a:t>Slide heading goes here</a:t>
            </a:r>
          </a:p>
        </p:txBody>
      </p:sp>
      <p:sp>
        <p:nvSpPr>
          <p:cNvPr id="6" name="Slide Number Placeholder 5"/>
          <p:cNvSpPr>
            <a:spLocks noGrp="1"/>
          </p:cNvSpPr>
          <p:nvPr>
            <p:ph type="sldNum" sz="quarter" idx="12"/>
          </p:nvPr>
        </p:nvSpPr>
        <p:spPr>
          <a:xfrm>
            <a:off x="2" y="6566931"/>
            <a:ext cx="538477" cy="292874"/>
          </a:xfrm>
        </p:spPr>
        <p:txBody>
          <a:bodyPr lIns="0" tIns="0" rIns="0" bIns="0"/>
          <a:lstStyle>
            <a:lvl1pPr algn="ctr">
              <a:defRPr sz="1077">
                <a:solidFill>
                  <a:schemeClr val="tx2"/>
                </a:solidFill>
                <a:latin typeface="Segoe Pro" panose="020B0502040504020203" pitchFamily="34" charset="0"/>
              </a:defRPr>
            </a:lvl1pPr>
          </a:lstStyle>
          <a:p>
            <a:fld id="{63863B58-CBB8-49E9-BA96-0A2E095CB188}" type="slidenum">
              <a:rPr lang="en-US" smtClean="0"/>
              <a:pPr/>
              <a:t>‹#›</a:t>
            </a:fld>
            <a:endParaRPr lang="en-US"/>
          </a:p>
        </p:txBody>
      </p:sp>
      <p:sp>
        <p:nvSpPr>
          <p:cNvPr id="14" name="Text Placeholder 13"/>
          <p:cNvSpPr>
            <a:spLocks noGrp="1"/>
          </p:cNvSpPr>
          <p:nvPr>
            <p:ph type="body" sz="quarter" idx="14"/>
          </p:nvPr>
        </p:nvSpPr>
        <p:spPr>
          <a:xfrm>
            <a:off x="269240" y="1337047"/>
            <a:ext cx="11653523" cy="543059"/>
          </a:xfrm>
        </p:spPr>
        <p:txBody>
          <a:bodyPr lIns="182880" tIns="0" rIns="0" bIns="0"/>
          <a:lstStyle>
            <a:lvl1pPr>
              <a:lnSpc>
                <a:spcPct val="90000"/>
              </a:lnSpc>
              <a:spcBef>
                <a:spcPts val="1175"/>
              </a:spcBef>
              <a:spcAft>
                <a:spcPts val="1175"/>
              </a:spcAft>
              <a:defRPr sz="3920" baseline="0">
                <a:solidFill>
                  <a:schemeClr val="tx1"/>
                </a:solidFill>
                <a:latin typeface="Segoe UI Light" pitchFamily="34" charset="0"/>
              </a:defRPr>
            </a:lvl1pPr>
            <a:lvl2pPr marL="0" marR="0" indent="0" algn="l" defTabSz="1184347" rtl="0" eaLnBrk="1" fontAlgn="auto" latinLnBrk="0" hangingPunct="1">
              <a:lnSpc>
                <a:spcPct val="90000"/>
              </a:lnSpc>
              <a:spcBef>
                <a:spcPts val="1175"/>
              </a:spcBef>
              <a:spcAft>
                <a:spcPts val="1175"/>
              </a:spcAft>
              <a:buClrTx/>
              <a:buSzTx/>
              <a:buFontTx/>
              <a:buNone/>
              <a:tabLst/>
              <a:defRPr baseline="0">
                <a:solidFill>
                  <a:schemeClr val="tx1"/>
                </a:solidFill>
              </a:defRPr>
            </a:lvl2pPr>
            <a:lvl3pPr marL="0" indent="0">
              <a:defRPr/>
            </a:lvl3pPr>
            <a:lvl4pPr marL="0" indent="0">
              <a:defRPr/>
            </a:lvl4pPr>
            <a:lvl5pPr marL="0" indent="0">
              <a:defRPr/>
            </a:lvl5pPr>
          </a:lstStyle>
          <a:p>
            <a:endParaRPr lang="en-US"/>
          </a:p>
        </p:txBody>
      </p:sp>
    </p:spTree>
    <p:extLst>
      <p:ext uri="{BB962C8B-B14F-4D97-AF65-F5344CB8AC3E}">
        <p14:creationId xmlns:p14="http://schemas.microsoft.com/office/powerpoint/2010/main" val="337942955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60221-A09A-4028-9D90-6A576DA46B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7D6A3D-ED76-468E-AB33-12B44EF3DC7E}"/>
              </a:ext>
            </a:extLst>
          </p:cNvPr>
          <p:cNvSpPr>
            <a:spLocks noGrp="1"/>
          </p:cNvSpPr>
          <p:nvPr>
            <p:ph sz="half" idx="1"/>
          </p:nvPr>
        </p:nvSpPr>
        <p:spPr>
          <a:xfrm>
            <a:off x="838200" y="1825625"/>
            <a:ext cx="5181600" cy="43513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21B3501-5256-4DA5-9523-A123098F3184}"/>
              </a:ext>
            </a:extLst>
          </p:cNvPr>
          <p:cNvSpPr>
            <a:spLocks noGrp="1"/>
          </p:cNvSpPr>
          <p:nvPr>
            <p:ph sz="half" idx="2"/>
          </p:nvPr>
        </p:nvSpPr>
        <p:spPr>
          <a:xfrm>
            <a:off x="6172200" y="1825625"/>
            <a:ext cx="5181600" cy="43513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4BFC9D-68DD-4C38-B69A-87B918CE3329}"/>
              </a:ext>
            </a:extLst>
          </p:cNvPr>
          <p:cNvSpPr>
            <a:spLocks noGrp="1"/>
          </p:cNvSpPr>
          <p:nvPr>
            <p:ph type="dt" sz="half" idx="10"/>
          </p:nvPr>
        </p:nvSpPr>
        <p:spPr/>
        <p:txBody>
          <a:bodyPr/>
          <a:lstStyle/>
          <a:p>
            <a:fld id="{13234EE6-12F0-4D81-98F5-239475347471}" type="datetimeFigureOut">
              <a:rPr lang="en-US" smtClean="0"/>
              <a:t>6/26/2019</a:t>
            </a:fld>
            <a:endParaRPr lang="en-US"/>
          </a:p>
        </p:txBody>
      </p:sp>
      <p:sp>
        <p:nvSpPr>
          <p:cNvPr id="6" name="Footer Placeholder 5">
            <a:extLst>
              <a:ext uri="{FF2B5EF4-FFF2-40B4-BE49-F238E27FC236}">
                <a16:creationId xmlns:a16="http://schemas.microsoft.com/office/drawing/2014/main" id="{1BED1D90-C545-4F66-997C-1754666E30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925291-3FAC-49BA-9911-D04699DE2855}"/>
              </a:ext>
            </a:extLst>
          </p:cNvPr>
          <p:cNvSpPr>
            <a:spLocks noGrp="1"/>
          </p:cNvSpPr>
          <p:nvPr>
            <p:ph type="sldNum" sz="quarter" idx="12"/>
          </p:nvPr>
        </p:nvSpPr>
        <p:spPr/>
        <p:txBody>
          <a:bodyPr/>
          <a:lstStyle/>
          <a:p>
            <a:fld id="{4D4B7F53-AAEA-4CA3-8929-1F9716CD0848}" type="slidenum">
              <a:rPr lang="en-US" smtClean="0"/>
              <a:t>‹#›</a:t>
            </a:fld>
            <a:endParaRPr lang="en-US"/>
          </a:p>
        </p:txBody>
      </p:sp>
    </p:spTree>
    <p:extLst>
      <p:ext uri="{BB962C8B-B14F-4D97-AF65-F5344CB8AC3E}">
        <p14:creationId xmlns:p14="http://schemas.microsoft.com/office/powerpoint/2010/main" val="380616649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a:solidFill>
                <a:srgbClr val="505050"/>
              </a:solidFill>
            </a:endParaRPr>
          </a:p>
        </p:txBody>
      </p:sp>
      <p:sp>
        <p:nvSpPr>
          <p:cNvPr id="20" name="Footer Placeholder 19"/>
          <p:cNvSpPr>
            <a:spLocks noGrp="1"/>
          </p:cNvSpPr>
          <p:nvPr>
            <p:ph type="ftr" sz="quarter" idx="16"/>
          </p:nvPr>
        </p:nvSpPr>
        <p:spPr>
          <a:xfrm>
            <a:off x="228601" y="6553202"/>
            <a:ext cx="11201400" cy="304801"/>
          </a:xfrm>
        </p:spPr>
        <p:txBody>
          <a:bodyPr/>
          <a:lstStyle/>
          <a:p>
            <a:endParaRPr lang="en-US">
              <a:solidFill>
                <a:srgbClr val="505050"/>
              </a:solidFill>
            </a:endParaRPr>
          </a:p>
        </p:txBody>
      </p:sp>
    </p:spTree>
    <p:extLst>
      <p:ext uri="{BB962C8B-B14F-4D97-AF65-F5344CB8AC3E}">
        <p14:creationId xmlns:p14="http://schemas.microsoft.com/office/powerpoint/2010/main" val="176771923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45714-B6D3-4248-A01F-97BE62581BD6}"/>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F78051-DD0A-4946-BF1E-AC9741791E1B}"/>
              </a:ext>
            </a:extLst>
          </p:cNvPr>
          <p:cNvSpPr>
            <a:spLocks noGrp="1"/>
          </p:cNvSpPr>
          <p:nvPr>
            <p:ph type="body" idx="1"/>
          </p:nvPr>
        </p:nvSpPr>
        <p:spPr>
          <a:xfrm>
            <a:off x="839789" y="1991566"/>
            <a:ext cx="5157787" cy="513510"/>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A069453-7383-4C24-BE99-ACD8EA10F112}"/>
              </a:ext>
            </a:extLst>
          </p:cNvPr>
          <p:cNvSpPr>
            <a:spLocks noGrp="1"/>
          </p:cNvSpPr>
          <p:nvPr>
            <p:ph sz="half" idx="2"/>
          </p:nvPr>
        </p:nvSpPr>
        <p:spPr>
          <a:xfrm>
            <a:off x="839789" y="2505075"/>
            <a:ext cx="5157787" cy="20520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F94197-5738-4404-80A6-F4DF71C5018E}"/>
              </a:ext>
            </a:extLst>
          </p:cNvPr>
          <p:cNvSpPr>
            <a:spLocks noGrp="1"/>
          </p:cNvSpPr>
          <p:nvPr>
            <p:ph type="body" sz="quarter" idx="3"/>
          </p:nvPr>
        </p:nvSpPr>
        <p:spPr>
          <a:xfrm>
            <a:off x="6172200" y="1991566"/>
            <a:ext cx="5183188" cy="513510"/>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9FD21AD-77BE-483B-A095-72E3BA5DF58E}"/>
              </a:ext>
            </a:extLst>
          </p:cNvPr>
          <p:cNvSpPr>
            <a:spLocks noGrp="1"/>
          </p:cNvSpPr>
          <p:nvPr>
            <p:ph sz="quarter" idx="4"/>
          </p:nvPr>
        </p:nvSpPr>
        <p:spPr>
          <a:xfrm>
            <a:off x="6172200" y="2505075"/>
            <a:ext cx="5183188" cy="20520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EC6881-1B92-425E-9726-83AE806F7263}"/>
              </a:ext>
            </a:extLst>
          </p:cNvPr>
          <p:cNvSpPr>
            <a:spLocks noGrp="1"/>
          </p:cNvSpPr>
          <p:nvPr>
            <p:ph type="dt" sz="half" idx="10"/>
          </p:nvPr>
        </p:nvSpPr>
        <p:spPr/>
        <p:txBody>
          <a:bodyPr/>
          <a:lstStyle/>
          <a:p>
            <a:fld id="{4E722380-A5C2-4ED1-8424-3568E12A1E5C}" type="datetimeFigureOut">
              <a:rPr lang="en-US" smtClean="0"/>
              <a:t>6/26/2019</a:t>
            </a:fld>
            <a:endParaRPr lang="en-US"/>
          </a:p>
        </p:txBody>
      </p:sp>
      <p:sp>
        <p:nvSpPr>
          <p:cNvPr id="8" name="Footer Placeholder 7">
            <a:extLst>
              <a:ext uri="{FF2B5EF4-FFF2-40B4-BE49-F238E27FC236}">
                <a16:creationId xmlns:a16="http://schemas.microsoft.com/office/drawing/2014/main" id="{F74E9489-B530-418C-BE61-7D2686C3C78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365702A-7171-471D-B39F-1F08EBE66F23}"/>
              </a:ext>
            </a:extLst>
          </p:cNvPr>
          <p:cNvSpPr>
            <a:spLocks noGrp="1"/>
          </p:cNvSpPr>
          <p:nvPr>
            <p:ph type="sldNum" sz="quarter" idx="12"/>
          </p:nvPr>
        </p:nvSpPr>
        <p:spPr/>
        <p:txBody>
          <a:bodyPr/>
          <a:lstStyle/>
          <a:p>
            <a:fld id="{98A89A66-B432-47B7-82E4-B244647363ED}" type="slidenum">
              <a:rPr lang="en-US" smtClean="0"/>
              <a:t>‹#›</a:t>
            </a:fld>
            <a:endParaRPr lang="en-US"/>
          </a:p>
        </p:txBody>
      </p:sp>
    </p:spTree>
    <p:extLst>
      <p:ext uri="{BB962C8B-B14F-4D97-AF65-F5344CB8AC3E}">
        <p14:creationId xmlns:p14="http://schemas.microsoft.com/office/powerpoint/2010/main" val="38382788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DA2A1-D802-46E2-8B10-101EC6C0EF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BE977A-A17D-4828-B95D-A0D8D08BCF05}"/>
              </a:ext>
            </a:extLst>
          </p:cNvPr>
          <p:cNvSpPr>
            <a:spLocks noGrp="1"/>
          </p:cNvSpPr>
          <p:nvPr>
            <p:ph idx="1"/>
          </p:nvPr>
        </p:nvSpPr>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58CD46-8907-43F2-A2A7-A739AAC814BC}"/>
              </a:ext>
            </a:extLst>
          </p:cNvPr>
          <p:cNvSpPr>
            <a:spLocks noGrp="1"/>
          </p:cNvSpPr>
          <p:nvPr>
            <p:ph type="dt" sz="half" idx="10"/>
          </p:nvPr>
        </p:nvSpPr>
        <p:spPr/>
        <p:txBody>
          <a:bodyPr/>
          <a:lstStyle/>
          <a:p>
            <a:fld id="{13234EE6-12F0-4D81-98F5-239475347471}" type="datetimeFigureOut">
              <a:rPr lang="en-US" smtClean="0"/>
              <a:t>6/26/2019</a:t>
            </a:fld>
            <a:endParaRPr lang="en-US"/>
          </a:p>
        </p:txBody>
      </p:sp>
      <p:sp>
        <p:nvSpPr>
          <p:cNvPr id="5" name="Footer Placeholder 4">
            <a:extLst>
              <a:ext uri="{FF2B5EF4-FFF2-40B4-BE49-F238E27FC236}">
                <a16:creationId xmlns:a16="http://schemas.microsoft.com/office/drawing/2014/main" id="{2E1778D9-FCBC-423E-903A-103AC8E44E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EE6334-263D-4C18-A9DD-CED3E0311218}"/>
              </a:ext>
            </a:extLst>
          </p:cNvPr>
          <p:cNvSpPr>
            <a:spLocks noGrp="1"/>
          </p:cNvSpPr>
          <p:nvPr>
            <p:ph type="sldNum" sz="quarter" idx="12"/>
          </p:nvPr>
        </p:nvSpPr>
        <p:spPr/>
        <p:txBody>
          <a:bodyPr/>
          <a:lstStyle/>
          <a:p>
            <a:fld id="{4D4B7F53-AAEA-4CA3-8929-1F9716CD0848}" type="slidenum">
              <a:rPr lang="en-US" smtClean="0"/>
              <a:t>‹#›</a:t>
            </a:fld>
            <a:endParaRPr lang="en-US"/>
          </a:p>
        </p:txBody>
      </p:sp>
    </p:spTree>
    <p:extLst>
      <p:ext uri="{BB962C8B-B14F-4D97-AF65-F5344CB8AC3E}">
        <p14:creationId xmlns:p14="http://schemas.microsoft.com/office/powerpoint/2010/main" val="3016050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19C0E-32F5-4A88-B83B-E0527113DE4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F9FC133-BAB1-4825-A6C0-F73581ABD5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7229077-96F9-4B7A-B05A-F7681535AF8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D23FA0-EB2A-49DE-B2B0-7EB7A76B0A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AE3C09F-5EAF-4169-A6A2-FFB883DBCE6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6179B2-1E4B-45DF-B11F-FA8A7B49FE7E}"/>
              </a:ext>
            </a:extLst>
          </p:cNvPr>
          <p:cNvSpPr>
            <a:spLocks noGrp="1"/>
          </p:cNvSpPr>
          <p:nvPr>
            <p:ph type="dt" sz="half" idx="10"/>
          </p:nvPr>
        </p:nvSpPr>
        <p:spPr/>
        <p:txBody>
          <a:bodyPr/>
          <a:lstStyle/>
          <a:p>
            <a:fld id="{13234EE6-12F0-4D81-98F5-239475347471}" type="datetimeFigureOut">
              <a:rPr lang="en-US" smtClean="0"/>
              <a:t>6/26/2019</a:t>
            </a:fld>
            <a:endParaRPr lang="en-US"/>
          </a:p>
        </p:txBody>
      </p:sp>
      <p:sp>
        <p:nvSpPr>
          <p:cNvPr id="8" name="Footer Placeholder 7">
            <a:extLst>
              <a:ext uri="{FF2B5EF4-FFF2-40B4-BE49-F238E27FC236}">
                <a16:creationId xmlns:a16="http://schemas.microsoft.com/office/drawing/2014/main" id="{D91901FB-3162-47B2-801E-884A642CDC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44FF4C4-B818-404B-AE91-09BFEFF13D3A}"/>
              </a:ext>
            </a:extLst>
          </p:cNvPr>
          <p:cNvSpPr>
            <a:spLocks noGrp="1"/>
          </p:cNvSpPr>
          <p:nvPr>
            <p:ph type="sldNum" sz="quarter" idx="12"/>
          </p:nvPr>
        </p:nvSpPr>
        <p:spPr/>
        <p:txBody>
          <a:bodyPr/>
          <a:lstStyle/>
          <a:p>
            <a:fld id="{4D4B7F53-AAEA-4CA3-8929-1F9716CD0848}" type="slidenum">
              <a:rPr lang="en-US" smtClean="0"/>
              <a:t>‹#›</a:t>
            </a:fld>
            <a:endParaRPr lang="en-US"/>
          </a:p>
        </p:txBody>
      </p:sp>
    </p:spTree>
    <p:extLst>
      <p:ext uri="{BB962C8B-B14F-4D97-AF65-F5344CB8AC3E}">
        <p14:creationId xmlns:p14="http://schemas.microsoft.com/office/powerpoint/2010/main" val="1105793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3880E-B5C2-4F6A-AAFB-63C65A971D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8E5254-7258-4220-B19B-4B79330EF062}"/>
              </a:ext>
            </a:extLst>
          </p:cNvPr>
          <p:cNvSpPr>
            <a:spLocks noGrp="1"/>
          </p:cNvSpPr>
          <p:nvPr>
            <p:ph type="dt" sz="half" idx="10"/>
          </p:nvPr>
        </p:nvSpPr>
        <p:spPr/>
        <p:txBody>
          <a:bodyPr/>
          <a:lstStyle/>
          <a:p>
            <a:fld id="{13234EE6-12F0-4D81-98F5-239475347471}" type="datetimeFigureOut">
              <a:rPr lang="en-US" smtClean="0"/>
              <a:t>6/26/2019</a:t>
            </a:fld>
            <a:endParaRPr lang="en-US"/>
          </a:p>
        </p:txBody>
      </p:sp>
      <p:sp>
        <p:nvSpPr>
          <p:cNvPr id="4" name="Footer Placeholder 3">
            <a:extLst>
              <a:ext uri="{FF2B5EF4-FFF2-40B4-BE49-F238E27FC236}">
                <a16:creationId xmlns:a16="http://schemas.microsoft.com/office/drawing/2014/main" id="{88EE56CA-8575-402C-9453-C04A064EC78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97AF1B8-C4F9-490D-9F9F-932537B1EA2A}"/>
              </a:ext>
            </a:extLst>
          </p:cNvPr>
          <p:cNvSpPr>
            <a:spLocks noGrp="1"/>
          </p:cNvSpPr>
          <p:nvPr>
            <p:ph type="sldNum" sz="quarter" idx="12"/>
          </p:nvPr>
        </p:nvSpPr>
        <p:spPr/>
        <p:txBody>
          <a:bodyPr/>
          <a:lstStyle/>
          <a:p>
            <a:fld id="{4D4B7F53-AAEA-4CA3-8929-1F9716CD0848}" type="slidenum">
              <a:rPr lang="en-US" smtClean="0"/>
              <a:t>‹#›</a:t>
            </a:fld>
            <a:endParaRPr lang="en-US"/>
          </a:p>
        </p:txBody>
      </p:sp>
    </p:spTree>
    <p:extLst>
      <p:ext uri="{BB962C8B-B14F-4D97-AF65-F5344CB8AC3E}">
        <p14:creationId xmlns:p14="http://schemas.microsoft.com/office/powerpoint/2010/main" val="3353393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6C1090-18B5-461C-A14B-154534BD31C2}"/>
              </a:ext>
            </a:extLst>
          </p:cNvPr>
          <p:cNvSpPr>
            <a:spLocks noGrp="1"/>
          </p:cNvSpPr>
          <p:nvPr>
            <p:ph type="dt" sz="half" idx="10"/>
          </p:nvPr>
        </p:nvSpPr>
        <p:spPr/>
        <p:txBody>
          <a:bodyPr/>
          <a:lstStyle/>
          <a:p>
            <a:fld id="{13234EE6-12F0-4D81-98F5-239475347471}" type="datetimeFigureOut">
              <a:rPr lang="en-US" smtClean="0"/>
              <a:t>6/26/2019</a:t>
            </a:fld>
            <a:endParaRPr lang="en-US"/>
          </a:p>
        </p:txBody>
      </p:sp>
      <p:sp>
        <p:nvSpPr>
          <p:cNvPr id="3" name="Footer Placeholder 2">
            <a:extLst>
              <a:ext uri="{FF2B5EF4-FFF2-40B4-BE49-F238E27FC236}">
                <a16:creationId xmlns:a16="http://schemas.microsoft.com/office/drawing/2014/main" id="{898A78CF-E7D2-4F72-A67F-D2E2C9D071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7141EA-4299-4FF7-8196-077B97501BE2}"/>
              </a:ext>
            </a:extLst>
          </p:cNvPr>
          <p:cNvSpPr>
            <a:spLocks noGrp="1"/>
          </p:cNvSpPr>
          <p:nvPr>
            <p:ph type="sldNum" sz="quarter" idx="12"/>
          </p:nvPr>
        </p:nvSpPr>
        <p:spPr/>
        <p:txBody>
          <a:bodyPr/>
          <a:lstStyle/>
          <a:p>
            <a:fld id="{4D4B7F53-AAEA-4CA3-8929-1F9716CD0848}" type="slidenum">
              <a:rPr lang="en-US" smtClean="0"/>
              <a:t>‹#›</a:t>
            </a:fld>
            <a:endParaRPr lang="en-US"/>
          </a:p>
        </p:txBody>
      </p:sp>
    </p:spTree>
    <p:extLst>
      <p:ext uri="{BB962C8B-B14F-4D97-AF65-F5344CB8AC3E}">
        <p14:creationId xmlns:p14="http://schemas.microsoft.com/office/powerpoint/2010/main" val="1466419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824B7-0FD8-45E4-BD9D-F26CEEEB7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9C903C7-EAAD-47EE-8C9B-7C869250C2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8272F3-DBD9-4403-AFCE-F8BDD21FB3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C772E15-157A-45BB-9CC5-32FED0BCFACA}"/>
              </a:ext>
            </a:extLst>
          </p:cNvPr>
          <p:cNvSpPr>
            <a:spLocks noGrp="1"/>
          </p:cNvSpPr>
          <p:nvPr>
            <p:ph type="dt" sz="half" idx="10"/>
          </p:nvPr>
        </p:nvSpPr>
        <p:spPr/>
        <p:txBody>
          <a:bodyPr/>
          <a:lstStyle/>
          <a:p>
            <a:fld id="{13234EE6-12F0-4D81-98F5-239475347471}" type="datetimeFigureOut">
              <a:rPr lang="en-US" smtClean="0"/>
              <a:t>6/26/2019</a:t>
            </a:fld>
            <a:endParaRPr lang="en-US"/>
          </a:p>
        </p:txBody>
      </p:sp>
      <p:sp>
        <p:nvSpPr>
          <p:cNvPr id="6" name="Footer Placeholder 5">
            <a:extLst>
              <a:ext uri="{FF2B5EF4-FFF2-40B4-BE49-F238E27FC236}">
                <a16:creationId xmlns:a16="http://schemas.microsoft.com/office/drawing/2014/main" id="{506EF2BC-5067-4B11-9D97-39C16C5C25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36D6F1-5CE0-4EE7-B681-665C89813BB8}"/>
              </a:ext>
            </a:extLst>
          </p:cNvPr>
          <p:cNvSpPr>
            <a:spLocks noGrp="1"/>
          </p:cNvSpPr>
          <p:nvPr>
            <p:ph type="sldNum" sz="quarter" idx="12"/>
          </p:nvPr>
        </p:nvSpPr>
        <p:spPr/>
        <p:txBody>
          <a:bodyPr/>
          <a:lstStyle/>
          <a:p>
            <a:fld id="{4D4B7F53-AAEA-4CA3-8929-1F9716CD0848}" type="slidenum">
              <a:rPr lang="en-US" smtClean="0"/>
              <a:t>‹#›</a:t>
            </a:fld>
            <a:endParaRPr lang="en-US"/>
          </a:p>
        </p:txBody>
      </p:sp>
    </p:spTree>
    <p:extLst>
      <p:ext uri="{BB962C8B-B14F-4D97-AF65-F5344CB8AC3E}">
        <p14:creationId xmlns:p14="http://schemas.microsoft.com/office/powerpoint/2010/main" val="4072103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AE4C3-2E0E-47BD-BAF1-12F177556B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E128494-6617-49A4-87E5-09E8B2458F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9A81747-A81B-495C-8CA9-D7F39FB99F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D91F357-6D9C-4536-824B-963CD6DC7DEB}"/>
              </a:ext>
            </a:extLst>
          </p:cNvPr>
          <p:cNvSpPr>
            <a:spLocks noGrp="1"/>
          </p:cNvSpPr>
          <p:nvPr>
            <p:ph type="dt" sz="half" idx="10"/>
          </p:nvPr>
        </p:nvSpPr>
        <p:spPr/>
        <p:txBody>
          <a:bodyPr/>
          <a:lstStyle/>
          <a:p>
            <a:fld id="{13234EE6-12F0-4D81-98F5-239475347471}" type="datetimeFigureOut">
              <a:rPr lang="en-US" smtClean="0"/>
              <a:t>6/26/2019</a:t>
            </a:fld>
            <a:endParaRPr lang="en-US"/>
          </a:p>
        </p:txBody>
      </p:sp>
      <p:sp>
        <p:nvSpPr>
          <p:cNvPr id="6" name="Footer Placeholder 5">
            <a:extLst>
              <a:ext uri="{FF2B5EF4-FFF2-40B4-BE49-F238E27FC236}">
                <a16:creationId xmlns:a16="http://schemas.microsoft.com/office/drawing/2014/main" id="{B8A0B90F-6BBA-4C4E-8B55-26E4F41B48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C28D0F-21B0-4A6F-93E9-2AE623A26E41}"/>
              </a:ext>
            </a:extLst>
          </p:cNvPr>
          <p:cNvSpPr>
            <a:spLocks noGrp="1"/>
          </p:cNvSpPr>
          <p:nvPr>
            <p:ph type="sldNum" sz="quarter" idx="12"/>
          </p:nvPr>
        </p:nvSpPr>
        <p:spPr/>
        <p:txBody>
          <a:bodyPr/>
          <a:lstStyle/>
          <a:p>
            <a:fld id="{4D4B7F53-AAEA-4CA3-8929-1F9716CD0848}" type="slidenum">
              <a:rPr lang="en-US" smtClean="0"/>
              <a:t>‹#›</a:t>
            </a:fld>
            <a:endParaRPr lang="en-US"/>
          </a:p>
        </p:txBody>
      </p:sp>
    </p:spTree>
    <p:extLst>
      <p:ext uri="{BB962C8B-B14F-4D97-AF65-F5344CB8AC3E}">
        <p14:creationId xmlns:p14="http://schemas.microsoft.com/office/powerpoint/2010/main" val="2084915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image" Target="../media/image3.png"/><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AD5B17-C63E-49F4-BE13-EF3EAA705F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D31A3BD-A10D-4CD6-A841-3564806090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47D2AE-271A-4314-93BC-D593CEF923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234EE6-12F0-4D81-98F5-239475347471}" type="datetimeFigureOut">
              <a:rPr lang="en-US" smtClean="0"/>
              <a:t>6/26/2019</a:t>
            </a:fld>
            <a:endParaRPr lang="en-US"/>
          </a:p>
        </p:txBody>
      </p:sp>
      <p:sp>
        <p:nvSpPr>
          <p:cNvPr id="5" name="Footer Placeholder 4">
            <a:extLst>
              <a:ext uri="{FF2B5EF4-FFF2-40B4-BE49-F238E27FC236}">
                <a16:creationId xmlns:a16="http://schemas.microsoft.com/office/drawing/2014/main" id="{3A64D3F4-609E-4A62-9FCA-E79A0AEF3D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B891878-8F2D-4D7A-9DDF-F7C1EC9C09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4B7F53-AAEA-4CA3-8929-1F9716CD0848}" type="slidenum">
              <a:rPr lang="en-US" smtClean="0"/>
              <a:t>‹#›</a:t>
            </a:fld>
            <a:endParaRPr lang="en-US"/>
          </a:p>
        </p:txBody>
      </p:sp>
    </p:spTree>
    <p:extLst>
      <p:ext uri="{BB962C8B-B14F-4D97-AF65-F5344CB8AC3E}">
        <p14:creationId xmlns:p14="http://schemas.microsoft.com/office/powerpoint/2010/main" val="26788938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9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8" cstate="hq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858164171"/>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 id="2147483693" r:id="rId24"/>
    <p:sldLayoutId id="2147483694" r:id="rId25"/>
    <p:sldLayoutId id="2147483696" r:id="rId2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2"/>
        </a:buClr>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2"/>
        </a:buClr>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2"/>
        </a:buClr>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2"/>
        </a:buClr>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2"/>
        </a:buClr>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4.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3.sv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1.xml"/><Relationship Id="rId1" Type="http://schemas.openxmlformats.org/officeDocument/2006/relationships/slideLayout" Target="../slideLayouts/slideLayout1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eroShot_WebSmall_2">
            <a:hlinkClick r:id="" action="ppaction://media"/>
            <a:extLst>
              <a:ext uri="{FF2B5EF4-FFF2-40B4-BE49-F238E27FC236}">
                <a16:creationId xmlns:a16="http://schemas.microsoft.com/office/drawing/2014/main" id="{70CFADFC-74CA-4D19-AA31-40FE59D37A9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487"/>
            <a:ext cx="12190271" cy="6857027"/>
          </a:xfrm>
          <a:prstGeom prst="rect">
            <a:avLst/>
          </a:prstGeom>
        </p:spPr>
      </p:pic>
      <p:sp>
        <p:nvSpPr>
          <p:cNvPr id="2" name="Title 1">
            <a:extLst>
              <a:ext uri="{FF2B5EF4-FFF2-40B4-BE49-F238E27FC236}">
                <a16:creationId xmlns:a16="http://schemas.microsoft.com/office/drawing/2014/main" id="{09B1CB00-5FDE-4518-913A-BE3A0DF8B58B}"/>
              </a:ext>
            </a:extLst>
          </p:cNvPr>
          <p:cNvSpPr>
            <a:spLocks noGrp="1"/>
          </p:cNvSpPr>
          <p:nvPr>
            <p:ph type="title"/>
          </p:nvPr>
        </p:nvSpPr>
        <p:spPr>
          <a:xfrm>
            <a:off x="269302" y="5052582"/>
            <a:ext cx="6978442" cy="1792836"/>
          </a:xfrm>
        </p:spPr>
        <p:txBody>
          <a:bodyPr anchor="ctr">
            <a:normAutofit/>
          </a:bodyPr>
          <a:lstStyle/>
          <a:p>
            <a:r>
              <a:rPr lang="en-GB" err="1"/>
              <a:t>DevSecOps</a:t>
            </a:r>
            <a:r>
              <a:rPr lang="en-GB"/>
              <a:t> at Microsoft</a:t>
            </a:r>
            <a:endParaRPr lang="en-US"/>
          </a:p>
        </p:txBody>
      </p:sp>
      <p:sp>
        <p:nvSpPr>
          <p:cNvPr id="8" name="Textplatzhalter 7">
            <a:extLst>
              <a:ext uri="{FF2B5EF4-FFF2-40B4-BE49-F238E27FC236}">
                <a16:creationId xmlns:a16="http://schemas.microsoft.com/office/drawing/2014/main" id="{DA653DD8-0BEB-4169-B85E-D100FDC44E8A}"/>
              </a:ext>
            </a:extLst>
          </p:cNvPr>
          <p:cNvSpPr>
            <a:spLocks noGrp="1"/>
          </p:cNvSpPr>
          <p:nvPr>
            <p:ph type="body" sz="quarter" idx="12"/>
          </p:nvPr>
        </p:nvSpPr>
        <p:spPr/>
        <p:txBody>
          <a:bodyPr/>
          <a:lstStyle/>
          <a:p>
            <a:endParaRPr lang="de-DE"/>
          </a:p>
        </p:txBody>
      </p:sp>
    </p:spTree>
    <p:extLst>
      <p:ext uri="{BB962C8B-B14F-4D97-AF65-F5344CB8AC3E}">
        <p14:creationId xmlns:p14="http://schemas.microsoft.com/office/powerpoint/2010/main" val="132466366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06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238" y="0"/>
            <a:ext cx="10515600" cy="1325563"/>
          </a:xfrm>
        </p:spPr>
        <p:txBody>
          <a:bodyPr/>
          <a:lstStyle/>
          <a:p>
            <a:r>
              <a:rPr lang="en-US"/>
              <a:t>How We Prevent: </a:t>
            </a:r>
            <a:r>
              <a:rPr lang="en-US" err="1"/>
              <a:t>CredScan</a:t>
            </a:r>
            <a:endParaRPr lang="en-US"/>
          </a:p>
        </p:txBody>
      </p:sp>
      <p:sp>
        <p:nvSpPr>
          <p:cNvPr id="6" name="Text Placeholder 5"/>
          <p:cNvSpPr>
            <a:spLocks noGrp="1"/>
          </p:cNvSpPr>
          <p:nvPr>
            <p:ph type="body" sz="quarter" idx="10"/>
          </p:nvPr>
        </p:nvSpPr>
        <p:spPr>
          <a:xfrm>
            <a:off x="269239" y="1189495"/>
            <a:ext cx="11653523" cy="5464264"/>
          </a:xfrm>
        </p:spPr>
        <p:txBody>
          <a:bodyPr>
            <a:normAutofit lnSpcReduction="10000"/>
          </a:bodyPr>
          <a:lstStyle/>
          <a:p>
            <a:pPr lvl="1"/>
            <a:r>
              <a:rPr lang="en-US"/>
              <a:t>Scan for credentials and other sensitive content in source files using regex pattern matching.</a:t>
            </a:r>
          </a:p>
          <a:p>
            <a:pPr lvl="1"/>
            <a:r>
              <a:rPr lang="en-US"/>
              <a:t>This includes: access keys, connection strings and certificates.</a:t>
            </a:r>
          </a:p>
          <a:p>
            <a:pPr lvl="1"/>
            <a:r>
              <a:rPr lang="en-US"/>
              <a:t>Useful for scanning shares, code, etc.</a:t>
            </a:r>
            <a:endParaRPr lang="en-AU"/>
          </a:p>
          <a:p>
            <a:pPr lvl="1"/>
            <a:endParaRPr lang="en-AU"/>
          </a:p>
          <a:p>
            <a:pPr lvl="1"/>
            <a:r>
              <a:rPr lang="en-US" sz="1372">
                <a:solidFill>
                  <a:schemeClr val="accent2"/>
                </a:solidFill>
                <a:latin typeface="Consolas" panose="020B0609020204030204" pitchFamily="49" charset="0"/>
              </a:rPr>
              <a:t>&lt;</a:t>
            </a:r>
            <a:r>
              <a:rPr lang="en-US" sz="1372" err="1">
                <a:solidFill>
                  <a:schemeClr val="accent2"/>
                </a:solidFill>
                <a:latin typeface="Consolas" panose="020B0609020204030204" pitchFamily="49" charset="0"/>
              </a:rPr>
              <a:t>ContentSearcher</a:t>
            </a:r>
            <a:r>
              <a:rPr lang="en-US" sz="1372">
                <a:solidFill>
                  <a:schemeClr val="accent2"/>
                </a:solidFill>
                <a:latin typeface="Consolas" panose="020B0609020204030204" pitchFamily="49" charset="0"/>
              </a:rPr>
              <a:t>&gt;</a:t>
            </a:r>
          </a:p>
          <a:p>
            <a:pPr lvl="1"/>
            <a:r>
              <a:rPr lang="en-US" sz="1372">
                <a:solidFill>
                  <a:schemeClr val="accent2"/>
                </a:solidFill>
                <a:latin typeface="Consolas" panose="020B0609020204030204" pitchFamily="49" charset="0"/>
              </a:rPr>
              <a:t>  &lt;Name&gt;</a:t>
            </a:r>
            <a:r>
              <a:rPr lang="en-US" sz="1372" err="1">
                <a:solidFill>
                  <a:schemeClr val="accent3"/>
                </a:solidFill>
                <a:latin typeface="Consolas" panose="020B0609020204030204" pitchFamily="49" charset="0"/>
              </a:rPr>
              <a:t>VstsPersonalAccessToken</a:t>
            </a:r>
            <a:r>
              <a:rPr lang="en-US" sz="1372">
                <a:solidFill>
                  <a:schemeClr val="accent2"/>
                </a:solidFill>
                <a:latin typeface="Consolas" panose="020B0609020204030204" pitchFamily="49" charset="0"/>
              </a:rPr>
              <a:t>&lt;/Name&gt;</a:t>
            </a:r>
          </a:p>
          <a:p>
            <a:pPr lvl="1"/>
            <a:r>
              <a:rPr lang="en-US" sz="1372">
                <a:solidFill>
                  <a:schemeClr val="accent2"/>
                </a:solidFill>
                <a:latin typeface="Consolas" panose="020B0609020204030204" pitchFamily="49" charset="0"/>
              </a:rPr>
              <a:t>  &lt;</a:t>
            </a:r>
            <a:r>
              <a:rPr lang="en-US" sz="1372" err="1">
                <a:solidFill>
                  <a:schemeClr val="accent2"/>
                </a:solidFill>
                <a:latin typeface="Consolas" panose="020B0609020204030204" pitchFamily="49" charset="0"/>
              </a:rPr>
              <a:t>RuleId</a:t>
            </a:r>
            <a:r>
              <a:rPr lang="en-US" sz="1372">
                <a:solidFill>
                  <a:schemeClr val="accent2"/>
                </a:solidFill>
                <a:latin typeface="Consolas" panose="020B0609020204030204" pitchFamily="49" charset="0"/>
              </a:rPr>
              <a:t>&gt;CSCAN0240&lt;/</a:t>
            </a:r>
            <a:r>
              <a:rPr lang="en-US" sz="1372" err="1">
                <a:solidFill>
                  <a:schemeClr val="accent2"/>
                </a:solidFill>
                <a:latin typeface="Consolas" panose="020B0609020204030204" pitchFamily="49" charset="0"/>
              </a:rPr>
              <a:t>RuleId</a:t>
            </a:r>
            <a:r>
              <a:rPr lang="en-US" sz="1372">
                <a:solidFill>
                  <a:schemeClr val="accent2"/>
                </a:solidFill>
                <a:latin typeface="Consolas" panose="020B0609020204030204" pitchFamily="49" charset="0"/>
              </a:rPr>
              <a:t>&gt;</a:t>
            </a:r>
          </a:p>
          <a:p>
            <a:pPr lvl="1"/>
            <a:r>
              <a:rPr lang="en-US" sz="1372">
                <a:solidFill>
                  <a:schemeClr val="accent2"/>
                </a:solidFill>
                <a:latin typeface="Consolas" panose="020B0609020204030204" pitchFamily="49" charset="0"/>
              </a:rPr>
              <a:t>  &lt;</a:t>
            </a:r>
            <a:r>
              <a:rPr lang="en-US" sz="1372" err="1">
                <a:solidFill>
                  <a:schemeClr val="accent2"/>
                </a:solidFill>
                <a:latin typeface="Consolas" panose="020B0609020204030204" pitchFamily="49" charset="0"/>
              </a:rPr>
              <a:t>ResourceMatchPattern</a:t>
            </a:r>
            <a:r>
              <a:rPr lang="en-US" sz="1372">
                <a:solidFill>
                  <a:schemeClr val="accent2"/>
                </a:solidFill>
                <a:latin typeface="Consolas" panose="020B0609020204030204" pitchFamily="49" charset="0"/>
              </a:rPr>
              <a:t>&gt;\.(cs|ps1|bat|config|xml|json)$&lt;/</a:t>
            </a:r>
            <a:r>
              <a:rPr lang="en-US" sz="1372" err="1">
                <a:solidFill>
                  <a:schemeClr val="accent2"/>
                </a:solidFill>
                <a:latin typeface="Consolas" panose="020B0609020204030204" pitchFamily="49" charset="0"/>
              </a:rPr>
              <a:t>ResourceMatchPattern</a:t>
            </a:r>
            <a:r>
              <a:rPr lang="en-US" sz="1372">
                <a:solidFill>
                  <a:schemeClr val="accent2"/>
                </a:solidFill>
                <a:latin typeface="Consolas" panose="020B0609020204030204" pitchFamily="49" charset="0"/>
              </a:rPr>
              <a:t>&gt;</a:t>
            </a:r>
          </a:p>
          <a:p>
            <a:pPr lvl="1"/>
            <a:r>
              <a:rPr lang="en-US" sz="1372">
                <a:solidFill>
                  <a:schemeClr val="accent2"/>
                </a:solidFill>
                <a:latin typeface="Consolas" panose="020B0609020204030204" pitchFamily="49" charset="0"/>
              </a:rPr>
              <a:t>  &lt;</a:t>
            </a:r>
            <a:r>
              <a:rPr lang="en-US" sz="1372" err="1">
                <a:solidFill>
                  <a:schemeClr val="accent2"/>
                </a:solidFill>
                <a:latin typeface="Consolas" panose="020B0609020204030204" pitchFamily="49" charset="0"/>
              </a:rPr>
              <a:t>ContentSearchPatterns</a:t>
            </a:r>
            <a:r>
              <a:rPr lang="en-US" sz="1372">
                <a:solidFill>
                  <a:schemeClr val="accent2"/>
                </a:solidFill>
                <a:latin typeface="Consolas" panose="020B0609020204030204" pitchFamily="49" charset="0"/>
              </a:rPr>
              <a:t>&gt;</a:t>
            </a:r>
          </a:p>
          <a:p>
            <a:pPr lvl="1"/>
            <a:r>
              <a:rPr lang="en-US" sz="1372">
                <a:solidFill>
                  <a:schemeClr val="accent2"/>
                </a:solidFill>
                <a:latin typeface="Consolas" panose="020B0609020204030204" pitchFamily="49" charset="0"/>
              </a:rPr>
              <a:t>    &lt;string&gt;</a:t>
            </a:r>
            <a:r>
              <a:rPr lang="en-US" sz="1372" err="1">
                <a:solidFill>
                  <a:schemeClr val="accent2"/>
                </a:solidFill>
                <a:latin typeface="Consolas" panose="020B0609020204030204" pitchFamily="49" charset="0"/>
              </a:rPr>
              <a:t>AccessToken</a:t>
            </a:r>
            <a:r>
              <a:rPr lang="en-US" sz="1372">
                <a:solidFill>
                  <a:schemeClr val="accent2"/>
                </a:solidFill>
                <a:latin typeface="Consolas" panose="020B0609020204030204" pitchFamily="49" charset="0"/>
              </a:rPr>
              <a:t>.*?['="]</a:t>
            </a:r>
            <a:r>
              <a:rPr lang="en-US" sz="1372">
                <a:solidFill>
                  <a:schemeClr val="accent3"/>
                </a:solidFill>
                <a:latin typeface="Consolas" panose="020B0609020204030204" pitchFamily="49" charset="0"/>
              </a:rPr>
              <a:t>[a-z0-9]{52}</a:t>
            </a:r>
            <a:r>
              <a:rPr lang="en-US" sz="1372">
                <a:solidFill>
                  <a:schemeClr val="accent2"/>
                </a:solidFill>
                <a:latin typeface="Consolas" panose="020B0609020204030204" pitchFamily="49" charset="0"/>
              </a:rPr>
              <a:t>('|"|\s|[\r\n]+)&lt;/string&gt;</a:t>
            </a:r>
          </a:p>
          <a:p>
            <a:pPr lvl="1"/>
            <a:r>
              <a:rPr lang="en-US" sz="1372">
                <a:solidFill>
                  <a:schemeClr val="accent2"/>
                </a:solidFill>
                <a:latin typeface="Consolas" panose="020B0609020204030204" pitchFamily="49" charset="0"/>
              </a:rPr>
              <a:t>    &lt;string&gt;[&gt;|'|=|"][a-zA-Z0-9/+]{70}==&lt;/string&gt;</a:t>
            </a:r>
          </a:p>
          <a:p>
            <a:pPr lvl="1"/>
            <a:r>
              <a:rPr lang="en-US" sz="1372">
                <a:solidFill>
                  <a:schemeClr val="accent2"/>
                </a:solidFill>
                <a:latin typeface="Consolas" panose="020B0609020204030204" pitchFamily="49" charset="0"/>
              </a:rPr>
              <a:t>    &lt;string&gt;password\s+[a-z0-9]{52}(\s|[\r\n]+)&lt;/string&gt;</a:t>
            </a:r>
          </a:p>
          <a:p>
            <a:pPr lvl="1"/>
            <a:r>
              <a:rPr lang="en-US" sz="1372">
                <a:solidFill>
                  <a:schemeClr val="accent2"/>
                </a:solidFill>
                <a:latin typeface="Consolas" panose="020B0609020204030204" pitchFamily="49" charset="0"/>
              </a:rPr>
              <a:t>  &lt;/</a:t>
            </a:r>
            <a:r>
              <a:rPr lang="en-US" sz="1372" err="1">
                <a:solidFill>
                  <a:schemeClr val="accent2"/>
                </a:solidFill>
                <a:latin typeface="Consolas" panose="020B0609020204030204" pitchFamily="49" charset="0"/>
              </a:rPr>
              <a:t>ContentSearchPatterns</a:t>
            </a:r>
            <a:r>
              <a:rPr lang="en-US" sz="1372">
                <a:solidFill>
                  <a:schemeClr val="accent2"/>
                </a:solidFill>
                <a:latin typeface="Consolas" panose="020B0609020204030204" pitchFamily="49" charset="0"/>
              </a:rPr>
              <a:t>&gt;</a:t>
            </a:r>
          </a:p>
          <a:p>
            <a:pPr lvl="1"/>
            <a:r>
              <a:rPr lang="en-US" sz="1372">
                <a:solidFill>
                  <a:schemeClr val="accent2"/>
                </a:solidFill>
                <a:latin typeface="Consolas" panose="020B0609020204030204" pitchFamily="49" charset="0"/>
              </a:rPr>
              <a:t>  &lt;</a:t>
            </a:r>
            <a:r>
              <a:rPr lang="en-US" sz="1372" err="1">
                <a:solidFill>
                  <a:schemeClr val="accent2"/>
                </a:solidFill>
                <a:latin typeface="Consolas" panose="020B0609020204030204" pitchFamily="49" charset="0"/>
              </a:rPr>
              <a:t>MatchDetails</a:t>
            </a:r>
            <a:r>
              <a:rPr lang="en-US" sz="1372">
                <a:solidFill>
                  <a:schemeClr val="accent2"/>
                </a:solidFill>
                <a:latin typeface="Consolas" panose="020B0609020204030204" pitchFamily="49" charset="0"/>
              </a:rPr>
              <a:t>&gt;Found </a:t>
            </a:r>
            <a:r>
              <a:rPr lang="en-US" sz="1372" err="1">
                <a:solidFill>
                  <a:schemeClr val="accent2"/>
                </a:solidFill>
                <a:latin typeface="Consolas" panose="020B0609020204030204" pitchFamily="49" charset="0"/>
              </a:rPr>
              <a:t>Vsts</a:t>
            </a:r>
            <a:r>
              <a:rPr lang="en-US" sz="1372">
                <a:solidFill>
                  <a:schemeClr val="accent2"/>
                </a:solidFill>
                <a:latin typeface="Consolas" panose="020B0609020204030204" pitchFamily="49" charset="0"/>
              </a:rPr>
              <a:t> personal access token in source file.&lt;/</a:t>
            </a:r>
            <a:r>
              <a:rPr lang="en-US" sz="1372" err="1">
                <a:solidFill>
                  <a:schemeClr val="accent2"/>
                </a:solidFill>
                <a:latin typeface="Consolas" panose="020B0609020204030204" pitchFamily="49" charset="0"/>
              </a:rPr>
              <a:t>MatchDetails</a:t>
            </a:r>
            <a:r>
              <a:rPr lang="en-US" sz="1372">
                <a:solidFill>
                  <a:schemeClr val="accent2"/>
                </a:solidFill>
                <a:latin typeface="Consolas" panose="020B0609020204030204" pitchFamily="49" charset="0"/>
              </a:rPr>
              <a:t>&gt;</a:t>
            </a:r>
          </a:p>
          <a:p>
            <a:pPr lvl="1"/>
            <a:r>
              <a:rPr lang="en-US" sz="1372">
                <a:solidFill>
                  <a:schemeClr val="accent2"/>
                </a:solidFill>
                <a:latin typeface="Consolas" panose="020B0609020204030204" pitchFamily="49" charset="0"/>
              </a:rPr>
              <a:t>  &lt;Recommendation&gt;Validate file contains secrets, remove, roll credential, and use approved store.&lt;/Recommendation&gt;</a:t>
            </a:r>
          </a:p>
          <a:p>
            <a:pPr lvl="1"/>
            <a:r>
              <a:rPr lang="en-US" sz="1372">
                <a:solidFill>
                  <a:schemeClr val="accent2"/>
                </a:solidFill>
                <a:latin typeface="Consolas" panose="020B0609020204030204" pitchFamily="49" charset="0"/>
              </a:rPr>
              <a:t>  &lt;Severity&gt;3&lt;/Severity&gt;</a:t>
            </a:r>
          </a:p>
          <a:p>
            <a:pPr lvl="1"/>
            <a:r>
              <a:rPr lang="en-US" sz="1372">
                <a:solidFill>
                  <a:schemeClr val="accent2"/>
                </a:solidFill>
                <a:latin typeface="Consolas" panose="020B0609020204030204" pitchFamily="49" charset="0"/>
              </a:rPr>
              <a:t>&lt;/</a:t>
            </a:r>
            <a:r>
              <a:rPr lang="en-US" sz="1372" err="1">
                <a:solidFill>
                  <a:schemeClr val="accent2"/>
                </a:solidFill>
                <a:latin typeface="Consolas" panose="020B0609020204030204" pitchFamily="49" charset="0"/>
              </a:rPr>
              <a:t>ContentSearcher</a:t>
            </a:r>
            <a:r>
              <a:rPr lang="en-US" sz="1372">
                <a:solidFill>
                  <a:schemeClr val="accent2"/>
                </a:solidFill>
                <a:latin typeface="Consolas" panose="020B0609020204030204" pitchFamily="49" charset="0"/>
              </a:rPr>
              <a:t>&gt;</a:t>
            </a:r>
          </a:p>
          <a:p>
            <a:pPr lvl="1"/>
            <a:endParaRPr lang="en-AU"/>
          </a:p>
          <a:p>
            <a:pPr lvl="1"/>
            <a:endParaRPr lang="en-AU" i="1"/>
          </a:p>
          <a:p>
            <a:pPr lvl="1"/>
            <a:r>
              <a:rPr lang="en-AU" i="1"/>
              <a:t>Currently M</a:t>
            </a:r>
            <a:r>
              <a:rPr lang="en-US" i="1" err="1"/>
              <a:t>icrosoft</a:t>
            </a:r>
            <a:r>
              <a:rPr lang="en-US" i="1"/>
              <a:t> internal only, with a plan to make an extension available to customers</a:t>
            </a:r>
          </a:p>
        </p:txBody>
      </p:sp>
    </p:spTree>
    <p:extLst>
      <p:ext uri="{BB962C8B-B14F-4D97-AF65-F5344CB8AC3E}">
        <p14:creationId xmlns:p14="http://schemas.microsoft.com/office/powerpoint/2010/main" val="21932404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9B8486-707F-4957-878A-D4A09AF2857E}"/>
              </a:ext>
            </a:extLst>
          </p:cNvPr>
          <p:cNvSpPr txBox="1"/>
          <p:nvPr/>
        </p:nvSpPr>
        <p:spPr>
          <a:xfrm>
            <a:off x="801565" y="2511298"/>
            <a:ext cx="10857702" cy="2244680"/>
          </a:xfrm>
          <a:prstGeom prst="rect">
            <a:avLst/>
          </a:prstGeom>
          <a:noFill/>
        </p:spPr>
        <p:txBody>
          <a:bodyPr wrap="none" lIns="179285" tIns="143428" rIns="179285" bIns="143428" rtlCol="0">
            <a:spAutoFit/>
          </a:bodyPr>
          <a:lstStyle/>
          <a:p>
            <a:pPr>
              <a:lnSpc>
                <a:spcPct val="90000"/>
              </a:lnSpc>
              <a:spcAft>
                <a:spcPts val="588"/>
              </a:spcAft>
            </a:pPr>
            <a:r>
              <a:rPr lang="en-GB" sz="7058">
                <a:gradFill>
                  <a:gsLst>
                    <a:gs pos="2917">
                      <a:schemeClr val="tx1"/>
                    </a:gs>
                    <a:gs pos="30000">
                      <a:schemeClr val="tx1"/>
                    </a:gs>
                  </a:gsLst>
                  <a:lin ang="5400000" scaled="0"/>
                </a:gradFill>
              </a:rPr>
              <a:t>Known Vulnerabilities</a:t>
            </a:r>
            <a:br>
              <a:rPr lang="en-GB" sz="7058">
                <a:gradFill>
                  <a:gsLst>
                    <a:gs pos="2917">
                      <a:schemeClr val="tx1"/>
                    </a:gs>
                    <a:gs pos="30000">
                      <a:schemeClr val="tx1"/>
                    </a:gs>
                  </a:gsLst>
                  <a:lin ang="5400000" scaled="0"/>
                </a:gradFill>
              </a:rPr>
            </a:br>
            <a:r>
              <a:rPr lang="en-GB" sz="7058">
                <a:gradFill>
                  <a:gsLst>
                    <a:gs pos="2917">
                      <a:schemeClr val="tx1"/>
                    </a:gs>
                    <a:gs pos="30000">
                      <a:schemeClr val="tx1"/>
                    </a:gs>
                  </a:gsLst>
                  <a:lin ang="5400000" scaled="0"/>
                </a:gradFill>
              </a:rPr>
              <a:t>in Open Source Components</a:t>
            </a:r>
            <a:endParaRPr lang="en-US" sz="7058">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336831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6B435-A78F-4326-9690-958D82E977A7}"/>
              </a:ext>
            </a:extLst>
          </p:cNvPr>
          <p:cNvSpPr>
            <a:spLocks noGrp="1"/>
          </p:cNvSpPr>
          <p:nvPr>
            <p:ph type="title"/>
          </p:nvPr>
        </p:nvSpPr>
        <p:spPr/>
        <p:txBody>
          <a:bodyPr/>
          <a:lstStyle/>
          <a:p>
            <a:r>
              <a:rPr lang="en-US"/>
              <a:t>How to Find Known Vulnerabilities</a:t>
            </a:r>
          </a:p>
        </p:txBody>
      </p:sp>
      <p:pic>
        <p:nvPicPr>
          <p:cNvPr id="5" name="Picture 4">
            <a:extLst>
              <a:ext uri="{FF2B5EF4-FFF2-40B4-BE49-F238E27FC236}">
                <a16:creationId xmlns:a16="http://schemas.microsoft.com/office/drawing/2014/main" id="{223C94B1-EB7B-4688-A8A1-0D35D5108574}"/>
              </a:ext>
            </a:extLst>
          </p:cNvPr>
          <p:cNvPicPr>
            <a:picLocks noChangeAspect="1"/>
          </p:cNvPicPr>
          <p:nvPr/>
        </p:nvPicPr>
        <p:blipFill>
          <a:blip r:embed="rId3"/>
          <a:stretch>
            <a:fillRect/>
          </a:stretch>
        </p:blipFill>
        <p:spPr>
          <a:xfrm>
            <a:off x="838200" y="1501399"/>
            <a:ext cx="9569116" cy="4943791"/>
          </a:xfrm>
          <a:prstGeom prst="rect">
            <a:avLst/>
          </a:prstGeom>
        </p:spPr>
      </p:pic>
    </p:spTree>
    <p:extLst>
      <p:ext uri="{BB962C8B-B14F-4D97-AF65-F5344CB8AC3E}">
        <p14:creationId xmlns:p14="http://schemas.microsoft.com/office/powerpoint/2010/main" val="236189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17260-F865-4E37-97F4-EA58C25EC13E}"/>
              </a:ext>
            </a:extLst>
          </p:cNvPr>
          <p:cNvSpPr>
            <a:spLocks noGrp="1"/>
          </p:cNvSpPr>
          <p:nvPr>
            <p:ph type="title"/>
          </p:nvPr>
        </p:nvSpPr>
        <p:spPr>
          <a:xfrm>
            <a:off x="838200" y="156412"/>
            <a:ext cx="10515600" cy="1325563"/>
          </a:xfrm>
        </p:spPr>
        <p:txBody>
          <a:bodyPr/>
          <a:lstStyle/>
          <a:p>
            <a:r>
              <a:rPr lang="en-US"/>
              <a:t>Scan All Your OSS Components and Subscribe to Notifications  </a:t>
            </a:r>
          </a:p>
        </p:txBody>
      </p:sp>
      <p:pic>
        <p:nvPicPr>
          <p:cNvPr id="3" name="Picture 2">
            <a:extLst>
              <a:ext uri="{FF2B5EF4-FFF2-40B4-BE49-F238E27FC236}">
                <a16:creationId xmlns:a16="http://schemas.microsoft.com/office/drawing/2014/main" id="{3712B91B-BA7F-4566-8E6B-1257E98288A9}"/>
              </a:ext>
            </a:extLst>
          </p:cNvPr>
          <p:cNvPicPr>
            <a:picLocks noChangeAspect="1"/>
          </p:cNvPicPr>
          <p:nvPr/>
        </p:nvPicPr>
        <p:blipFill>
          <a:blip r:embed="rId3"/>
          <a:stretch>
            <a:fillRect/>
          </a:stretch>
        </p:blipFill>
        <p:spPr>
          <a:xfrm>
            <a:off x="962526" y="1384787"/>
            <a:ext cx="8697335" cy="5316801"/>
          </a:xfrm>
          <a:prstGeom prst="rect">
            <a:avLst/>
          </a:prstGeom>
        </p:spPr>
      </p:pic>
    </p:spTree>
    <p:extLst>
      <p:ext uri="{BB962C8B-B14F-4D97-AF65-F5344CB8AC3E}">
        <p14:creationId xmlns:p14="http://schemas.microsoft.com/office/powerpoint/2010/main" val="1464338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E72FD-7E2B-4AB2-8B1A-366F584C7732}"/>
              </a:ext>
            </a:extLst>
          </p:cNvPr>
          <p:cNvSpPr>
            <a:spLocks noGrp="1"/>
          </p:cNvSpPr>
          <p:nvPr>
            <p:ph type="title"/>
          </p:nvPr>
        </p:nvSpPr>
        <p:spPr/>
        <p:txBody>
          <a:bodyPr/>
          <a:lstStyle/>
          <a:p>
            <a:r>
              <a:rPr lang="en-US"/>
              <a:t>Package Management</a:t>
            </a:r>
          </a:p>
        </p:txBody>
      </p:sp>
      <p:sp>
        <p:nvSpPr>
          <p:cNvPr id="5" name="Content Placeholder 4">
            <a:extLst>
              <a:ext uri="{FF2B5EF4-FFF2-40B4-BE49-F238E27FC236}">
                <a16:creationId xmlns:a16="http://schemas.microsoft.com/office/drawing/2014/main" id="{FF0DEFA2-C116-42F9-8EFD-10E50BBF0B13}"/>
              </a:ext>
            </a:extLst>
          </p:cNvPr>
          <p:cNvSpPr>
            <a:spLocks noGrp="1"/>
          </p:cNvSpPr>
          <p:nvPr>
            <p:ph idx="1"/>
          </p:nvPr>
        </p:nvSpPr>
        <p:spPr/>
        <p:txBody>
          <a:bodyPr/>
          <a:lstStyle/>
          <a:p>
            <a:pPr lvl="0"/>
            <a:r>
              <a:rPr lang="en-US"/>
              <a:t>Binary artifacts are accessed via a trusted feed and scanned for vulnerability</a:t>
            </a:r>
          </a:p>
          <a:p>
            <a:pPr lvl="0"/>
            <a:r>
              <a:rPr lang="en-US"/>
              <a:t>Builds produce artifacts that are managed</a:t>
            </a:r>
          </a:p>
          <a:p>
            <a:pPr lvl="0"/>
            <a:r>
              <a:rPr lang="en-US"/>
              <a:t>OSS dependencies are scanned for vulnerabilities and kept up to date</a:t>
            </a:r>
          </a:p>
        </p:txBody>
      </p:sp>
    </p:spTree>
    <p:extLst>
      <p:ext uri="{BB962C8B-B14F-4D97-AF65-F5344CB8AC3E}">
        <p14:creationId xmlns:p14="http://schemas.microsoft.com/office/powerpoint/2010/main" val="2458479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9B8486-707F-4957-878A-D4A09AF2857E}"/>
              </a:ext>
            </a:extLst>
          </p:cNvPr>
          <p:cNvSpPr txBox="1"/>
          <p:nvPr/>
        </p:nvSpPr>
        <p:spPr>
          <a:xfrm>
            <a:off x="801565" y="2511298"/>
            <a:ext cx="4620353" cy="1267169"/>
          </a:xfrm>
          <a:prstGeom prst="rect">
            <a:avLst/>
          </a:prstGeom>
          <a:noFill/>
        </p:spPr>
        <p:txBody>
          <a:bodyPr wrap="none" lIns="179285" tIns="143428" rIns="179285" bIns="143428" rtlCol="0">
            <a:spAutoFit/>
          </a:bodyPr>
          <a:lstStyle/>
          <a:p>
            <a:pPr>
              <a:lnSpc>
                <a:spcPct val="90000"/>
              </a:lnSpc>
              <a:spcAft>
                <a:spcPts val="588"/>
              </a:spcAft>
            </a:pPr>
            <a:r>
              <a:rPr lang="en-GB" sz="7058">
                <a:gradFill>
                  <a:gsLst>
                    <a:gs pos="2917">
                      <a:schemeClr val="tx1"/>
                    </a:gs>
                    <a:gs pos="30000">
                      <a:schemeClr val="tx1"/>
                    </a:gs>
                  </a:gsLst>
                  <a:lin ang="5400000" scaled="0"/>
                </a:gradFill>
              </a:rPr>
              <a:t>War Games</a:t>
            </a:r>
            <a:endParaRPr lang="en-US" sz="7058">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440956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5F95FB2D-D9EE-441B-A902-A2C8F72542A0}"/>
              </a:ext>
            </a:extLst>
          </p:cNvPr>
          <p:cNvSpPr>
            <a:spLocks noGrp="1"/>
          </p:cNvSpPr>
          <p:nvPr>
            <p:ph type="title"/>
          </p:nvPr>
        </p:nvSpPr>
        <p:spPr>
          <a:xfrm>
            <a:off x="658917" y="25637"/>
            <a:ext cx="10515600" cy="1325563"/>
          </a:xfrm>
        </p:spPr>
        <p:txBody>
          <a:bodyPr/>
          <a:lstStyle/>
          <a:p>
            <a:r>
              <a:rPr lang="en-US"/>
              <a:t>Red Teaming</a:t>
            </a:r>
          </a:p>
        </p:txBody>
      </p:sp>
      <p:sp>
        <p:nvSpPr>
          <p:cNvPr id="2" name="Slide Number Placeholder 1"/>
          <p:cNvSpPr>
            <a:spLocks noGrp="1"/>
          </p:cNvSpPr>
          <p:nvPr>
            <p:ph type="sldNum" sz="quarter" idx="12"/>
          </p:nvPr>
        </p:nvSpPr>
        <p:spPr/>
        <p:txBody>
          <a:bodyPr/>
          <a:lstStyle/>
          <a:p>
            <a:fld id="{63863B58-CBB8-49E9-BA96-0A2E095CB188}" type="slidenum">
              <a:rPr lang="en-US" smtClean="0"/>
              <a:pPr/>
              <a:t>16</a:t>
            </a:fld>
            <a:endParaRPr lang="en-US"/>
          </a:p>
        </p:txBody>
      </p:sp>
      <p:pic>
        <p:nvPicPr>
          <p:cNvPr id="74" name="Picture 2" descr="C:\Users\petern\AppData\Local\Temp\vmware-petern\VMwareDnD\cded05ca\MSFT_logo_rgb_C-Gra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77386" y="6476811"/>
            <a:ext cx="1034954" cy="380702"/>
          </a:xfrm>
          <a:prstGeom prst="rect">
            <a:avLst/>
          </a:prstGeom>
          <a:noFill/>
          <a:extLst>
            <a:ext uri="{909E8E84-426E-40DD-AFC4-6F175D3DCCD1}">
              <a14:hiddenFill xmlns:a14="http://schemas.microsoft.com/office/drawing/2010/main">
                <a:solidFill>
                  <a:srgbClr val="FFFFFF"/>
                </a:solidFill>
              </a14:hiddenFill>
            </a:ext>
          </a:extLst>
        </p:spPr>
      </p:pic>
      <p:sp>
        <p:nvSpPr>
          <p:cNvPr id="37" name="Content Placeholder 2"/>
          <p:cNvSpPr txBox="1">
            <a:spLocks/>
          </p:cNvSpPr>
          <p:nvPr/>
        </p:nvSpPr>
        <p:spPr>
          <a:xfrm>
            <a:off x="2172605" y="5786631"/>
            <a:ext cx="4174957" cy="739561"/>
          </a:xfrm>
          <a:prstGeom prst="rect">
            <a:avLst/>
          </a:prstGeom>
        </p:spPr>
        <p:txBody>
          <a:bodyPr vert="horz" lIns="0" tIns="0" rIns="0" bIns="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92169" lvl="1" indent="-392169">
              <a:lnSpc>
                <a:spcPct val="90000"/>
              </a:lnSpc>
              <a:spcBef>
                <a:spcPts val="588"/>
              </a:spcBef>
              <a:buNone/>
            </a:pPr>
            <a:r>
              <a:rPr lang="en-US" sz="2353">
                <a:latin typeface="Segoe UI" panose="020B0502040204020203" pitchFamily="34" charset="0"/>
                <a:ea typeface="Segoe UI" panose="020B0502040204020203" pitchFamily="34" charset="0"/>
                <a:cs typeface="Segoe UI" panose="020B0502040204020203" pitchFamily="34" charset="0"/>
                <a:sym typeface="Wingdings 3"/>
              </a:rPr>
              <a:t></a:t>
            </a:r>
            <a:r>
              <a:rPr lang="en-US" sz="2353">
                <a:solidFill>
                  <a:srgbClr val="C00000"/>
                </a:solidFill>
                <a:latin typeface="Segoe UI" panose="020B0502040204020203" pitchFamily="34" charset="0"/>
                <a:ea typeface="Segoe UI" panose="020B0502040204020203" pitchFamily="34" charset="0"/>
                <a:cs typeface="Segoe UI" panose="020B0502040204020203" pitchFamily="34" charset="0"/>
                <a:sym typeface="Wingdings 3"/>
              </a:rPr>
              <a:t> </a:t>
            </a:r>
            <a:r>
              <a:rPr lang="en-US" sz="2353">
                <a:latin typeface="Segoe UI" panose="020B0502040204020203" pitchFamily="34" charset="0"/>
                <a:ea typeface="Segoe UI" panose="020B0502040204020203" pitchFamily="34" charset="0"/>
                <a:cs typeface="Segoe UI" panose="020B0502040204020203" pitchFamily="34" charset="0"/>
              </a:rPr>
              <a:t>Double blind test</a:t>
            </a:r>
          </a:p>
          <a:p>
            <a:pPr marL="0" lvl="1" indent="0">
              <a:lnSpc>
                <a:spcPct val="90000"/>
              </a:lnSpc>
              <a:spcBef>
                <a:spcPts val="588"/>
              </a:spcBef>
              <a:buNone/>
            </a:pPr>
            <a:r>
              <a:rPr lang="en-US" sz="2353">
                <a:latin typeface="Segoe UI" panose="020B0502040204020203" pitchFamily="34" charset="0"/>
                <a:ea typeface="Segoe UI" panose="020B0502040204020203" pitchFamily="34" charset="0"/>
                <a:cs typeface="Segoe UI" panose="020B0502040204020203" pitchFamily="34" charset="0"/>
                <a:sym typeface="Wingdings 3"/>
              </a:rPr>
              <a:t></a:t>
            </a:r>
            <a:r>
              <a:rPr lang="en-US" sz="2353">
                <a:solidFill>
                  <a:srgbClr val="C00000"/>
                </a:solidFill>
                <a:latin typeface="Segoe UI" panose="020B0502040204020203" pitchFamily="34" charset="0"/>
                <a:ea typeface="Segoe UI" panose="020B0502040204020203" pitchFamily="34" charset="0"/>
                <a:cs typeface="Segoe UI" panose="020B0502040204020203" pitchFamily="34" charset="0"/>
                <a:sym typeface="Wingdings 3"/>
              </a:rPr>
              <a:t> </a:t>
            </a:r>
            <a:r>
              <a:rPr lang="en-US" sz="2353">
                <a:latin typeface="Segoe UI" panose="020B0502040204020203" pitchFamily="34" charset="0"/>
                <a:ea typeface="Segoe UI" panose="020B0502040204020203" pitchFamily="34" charset="0"/>
                <a:cs typeface="Segoe UI" panose="020B0502040204020203" pitchFamily="34" charset="0"/>
              </a:rPr>
              <a:t>Full disclosure at or near end</a:t>
            </a:r>
          </a:p>
        </p:txBody>
      </p:sp>
      <p:grpSp>
        <p:nvGrpSpPr>
          <p:cNvPr id="79" name="Group 78"/>
          <p:cNvGrpSpPr/>
          <p:nvPr/>
        </p:nvGrpSpPr>
        <p:grpSpPr>
          <a:xfrm>
            <a:off x="7567971" y="1267058"/>
            <a:ext cx="3227094" cy="4337221"/>
            <a:chOff x="1093788" y="2876550"/>
            <a:chExt cx="2182812" cy="2933701"/>
          </a:xfrm>
          <a:solidFill>
            <a:srgbClr val="0070C0"/>
          </a:solidFill>
        </p:grpSpPr>
        <p:sp>
          <p:nvSpPr>
            <p:cNvPr id="80" name="Freeform 30"/>
            <p:cNvSpPr>
              <a:spLocks/>
            </p:cNvSpPr>
            <p:nvPr/>
          </p:nvSpPr>
          <p:spPr bwMode="auto">
            <a:xfrm>
              <a:off x="1093788" y="3616325"/>
              <a:ext cx="2166937" cy="1208088"/>
            </a:xfrm>
            <a:custGeom>
              <a:avLst/>
              <a:gdLst>
                <a:gd name="T0" fmla="*/ 657 w 918"/>
                <a:gd name="T1" fmla="*/ 39 h 512"/>
                <a:gd name="T2" fmla="*/ 464 w 918"/>
                <a:gd name="T3" fmla="*/ 0 h 512"/>
                <a:gd name="T4" fmla="*/ 252 w 918"/>
                <a:gd name="T5" fmla="*/ 43 h 512"/>
                <a:gd name="T6" fmla="*/ 7 w 918"/>
                <a:gd name="T7" fmla="*/ 249 h 512"/>
                <a:gd name="T8" fmla="*/ 49 w 918"/>
                <a:gd name="T9" fmla="*/ 378 h 512"/>
                <a:gd name="T10" fmla="*/ 481 w 918"/>
                <a:gd name="T11" fmla="*/ 512 h 512"/>
                <a:gd name="T12" fmla="*/ 857 w 918"/>
                <a:gd name="T13" fmla="*/ 405 h 512"/>
                <a:gd name="T14" fmla="*/ 918 w 918"/>
                <a:gd name="T15" fmla="*/ 249 h 512"/>
                <a:gd name="T16" fmla="*/ 657 w 918"/>
                <a:gd name="T17" fmla="*/ 3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8" h="512">
                  <a:moveTo>
                    <a:pt x="657" y="39"/>
                  </a:moveTo>
                  <a:cubicBezTo>
                    <a:pt x="592" y="12"/>
                    <a:pt x="517" y="0"/>
                    <a:pt x="464" y="0"/>
                  </a:cubicBezTo>
                  <a:cubicBezTo>
                    <a:pt x="404" y="0"/>
                    <a:pt x="321" y="11"/>
                    <a:pt x="252" y="43"/>
                  </a:cubicBezTo>
                  <a:cubicBezTo>
                    <a:pt x="107" y="82"/>
                    <a:pt x="7" y="159"/>
                    <a:pt x="7" y="249"/>
                  </a:cubicBezTo>
                  <a:cubicBezTo>
                    <a:pt x="7" y="296"/>
                    <a:pt x="0" y="341"/>
                    <a:pt x="49" y="378"/>
                  </a:cubicBezTo>
                  <a:cubicBezTo>
                    <a:pt x="79" y="400"/>
                    <a:pt x="323" y="512"/>
                    <a:pt x="481" y="512"/>
                  </a:cubicBezTo>
                  <a:cubicBezTo>
                    <a:pt x="636" y="512"/>
                    <a:pt x="831" y="424"/>
                    <a:pt x="857" y="405"/>
                  </a:cubicBezTo>
                  <a:cubicBezTo>
                    <a:pt x="909" y="367"/>
                    <a:pt x="918" y="298"/>
                    <a:pt x="918" y="249"/>
                  </a:cubicBezTo>
                  <a:cubicBezTo>
                    <a:pt x="918" y="156"/>
                    <a:pt x="811" y="76"/>
                    <a:pt x="657"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1" name="Freeform 33"/>
            <p:cNvSpPr>
              <a:spLocks/>
            </p:cNvSpPr>
            <p:nvPr/>
          </p:nvSpPr>
          <p:spPr bwMode="auto">
            <a:xfrm>
              <a:off x="1093788" y="3616325"/>
              <a:ext cx="2166937" cy="1208088"/>
            </a:xfrm>
            <a:custGeom>
              <a:avLst/>
              <a:gdLst>
                <a:gd name="T0" fmla="*/ 657 w 918"/>
                <a:gd name="T1" fmla="*/ 39 h 512"/>
                <a:gd name="T2" fmla="*/ 464 w 918"/>
                <a:gd name="T3" fmla="*/ 0 h 512"/>
                <a:gd name="T4" fmla="*/ 252 w 918"/>
                <a:gd name="T5" fmla="*/ 43 h 512"/>
                <a:gd name="T6" fmla="*/ 7 w 918"/>
                <a:gd name="T7" fmla="*/ 249 h 512"/>
                <a:gd name="T8" fmla="*/ 49 w 918"/>
                <a:gd name="T9" fmla="*/ 378 h 512"/>
                <a:gd name="T10" fmla="*/ 481 w 918"/>
                <a:gd name="T11" fmla="*/ 512 h 512"/>
                <a:gd name="T12" fmla="*/ 857 w 918"/>
                <a:gd name="T13" fmla="*/ 405 h 512"/>
                <a:gd name="T14" fmla="*/ 918 w 918"/>
                <a:gd name="T15" fmla="*/ 249 h 512"/>
                <a:gd name="T16" fmla="*/ 657 w 918"/>
                <a:gd name="T17" fmla="*/ 3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8" h="512">
                  <a:moveTo>
                    <a:pt x="657" y="39"/>
                  </a:moveTo>
                  <a:cubicBezTo>
                    <a:pt x="592" y="12"/>
                    <a:pt x="517" y="0"/>
                    <a:pt x="464" y="0"/>
                  </a:cubicBezTo>
                  <a:cubicBezTo>
                    <a:pt x="404" y="0"/>
                    <a:pt x="321" y="11"/>
                    <a:pt x="252" y="43"/>
                  </a:cubicBezTo>
                  <a:cubicBezTo>
                    <a:pt x="107" y="82"/>
                    <a:pt x="7" y="159"/>
                    <a:pt x="7" y="249"/>
                  </a:cubicBezTo>
                  <a:cubicBezTo>
                    <a:pt x="7" y="296"/>
                    <a:pt x="0" y="341"/>
                    <a:pt x="49" y="378"/>
                  </a:cubicBezTo>
                  <a:cubicBezTo>
                    <a:pt x="79" y="400"/>
                    <a:pt x="323" y="512"/>
                    <a:pt x="481" y="512"/>
                  </a:cubicBezTo>
                  <a:cubicBezTo>
                    <a:pt x="636" y="512"/>
                    <a:pt x="831" y="424"/>
                    <a:pt x="857" y="405"/>
                  </a:cubicBezTo>
                  <a:cubicBezTo>
                    <a:pt x="909" y="367"/>
                    <a:pt x="918" y="298"/>
                    <a:pt x="918" y="249"/>
                  </a:cubicBezTo>
                  <a:cubicBezTo>
                    <a:pt x="918" y="156"/>
                    <a:pt x="811" y="76"/>
                    <a:pt x="657" y="39"/>
                  </a:cubicBezTo>
                  <a:close/>
                </a:path>
              </a:pathLst>
            </a:custGeom>
            <a:grpFill/>
            <a:ln w="28575" cap="flat">
              <a:solidFill>
                <a:srgbClr val="FFFFFF"/>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82" name="Freeform 34"/>
            <p:cNvSpPr>
              <a:spLocks noEditPoints="1"/>
            </p:cNvSpPr>
            <p:nvPr/>
          </p:nvSpPr>
          <p:spPr bwMode="auto">
            <a:xfrm>
              <a:off x="1217613" y="2876550"/>
              <a:ext cx="1970087" cy="1295400"/>
            </a:xfrm>
            <a:custGeom>
              <a:avLst/>
              <a:gdLst>
                <a:gd name="T0" fmla="*/ 623 w 835"/>
                <a:gd name="T1" fmla="*/ 74 h 549"/>
                <a:gd name="T2" fmla="*/ 162 w 835"/>
                <a:gd name="T3" fmla="*/ 95 h 549"/>
                <a:gd name="T4" fmla="*/ 23 w 835"/>
                <a:gd name="T5" fmla="*/ 504 h 549"/>
                <a:gd name="T6" fmla="*/ 419 w 835"/>
                <a:gd name="T7" fmla="*/ 495 h 549"/>
                <a:gd name="T8" fmla="*/ 795 w 835"/>
                <a:gd name="T9" fmla="*/ 506 h 549"/>
                <a:gd name="T10" fmla="*/ 568 w 835"/>
                <a:gd name="T11" fmla="*/ 144 h 549"/>
                <a:gd name="T12" fmla="*/ 595 w 835"/>
                <a:gd name="T13" fmla="*/ 196 h 549"/>
                <a:gd name="T14" fmla="*/ 587 w 835"/>
                <a:gd name="T15" fmla="*/ 191 h 549"/>
                <a:gd name="T16" fmla="*/ 568 w 835"/>
                <a:gd name="T17" fmla="*/ 144 h 549"/>
                <a:gd name="T18" fmla="*/ 575 w 835"/>
                <a:gd name="T19" fmla="*/ 190 h 549"/>
                <a:gd name="T20" fmla="*/ 583 w 835"/>
                <a:gd name="T21" fmla="*/ 196 h 549"/>
                <a:gd name="T22" fmla="*/ 578 w 835"/>
                <a:gd name="T23" fmla="*/ 235 h 549"/>
                <a:gd name="T24" fmla="*/ 565 w 835"/>
                <a:gd name="T25" fmla="*/ 211 h 549"/>
                <a:gd name="T26" fmla="*/ 225 w 835"/>
                <a:gd name="T27" fmla="*/ 272 h 549"/>
                <a:gd name="T28" fmla="*/ 224 w 835"/>
                <a:gd name="T29" fmla="*/ 264 h 549"/>
                <a:gd name="T30" fmla="*/ 227 w 835"/>
                <a:gd name="T31" fmla="*/ 178 h 549"/>
                <a:gd name="T32" fmla="*/ 221 w 835"/>
                <a:gd name="T33" fmla="*/ 172 h 549"/>
                <a:gd name="T34" fmla="*/ 258 w 835"/>
                <a:gd name="T35" fmla="*/ 137 h 549"/>
                <a:gd name="T36" fmla="*/ 225 w 835"/>
                <a:gd name="T37" fmla="*/ 272 h 549"/>
                <a:gd name="T38" fmla="*/ 273 w 835"/>
                <a:gd name="T39" fmla="*/ 271 h 549"/>
                <a:gd name="T40" fmla="*/ 268 w 835"/>
                <a:gd name="T41" fmla="*/ 261 h 549"/>
                <a:gd name="T42" fmla="*/ 277 w 835"/>
                <a:gd name="T43" fmla="*/ 220 h 549"/>
                <a:gd name="T44" fmla="*/ 266 w 835"/>
                <a:gd name="T45" fmla="*/ 195 h 549"/>
                <a:gd name="T46" fmla="*/ 275 w 835"/>
                <a:gd name="T47" fmla="*/ 155 h 549"/>
                <a:gd name="T48" fmla="*/ 264 w 835"/>
                <a:gd name="T49" fmla="*/ 133 h 549"/>
                <a:gd name="T50" fmla="*/ 293 w 835"/>
                <a:gd name="T51" fmla="*/ 123 h 549"/>
                <a:gd name="T52" fmla="*/ 283 w 835"/>
                <a:gd name="T53" fmla="*/ 194 h 549"/>
                <a:gd name="T54" fmla="*/ 312 w 835"/>
                <a:gd name="T55" fmla="*/ 229 h 549"/>
                <a:gd name="T56" fmla="*/ 370 w 835"/>
                <a:gd name="T57" fmla="*/ 107 h 549"/>
                <a:gd name="T58" fmla="*/ 368 w 835"/>
                <a:gd name="T59" fmla="*/ 271 h 549"/>
                <a:gd name="T60" fmla="*/ 326 w 835"/>
                <a:gd name="T61" fmla="*/ 264 h 549"/>
                <a:gd name="T62" fmla="*/ 333 w 835"/>
                <a:gd name="T63" fmla="*/ 246 h 549"/>
                <a:gd name="T64" fmla="*/ 324 w 835"/>
                <a:gd name="T65" fmla="*/ 117 h 549"/>
                <a:gd name="T66" fmla="*/ 326 w 835"/>
                <a:gd name="T67" fmla="*/ 103 h 549"/>
                <a:gd name="T68" fmla="*/ 374 w 835"/>
                <a:gd name="T69" fmla="*/ 100 h 549"/>
                <a:gd name="T70" fmla="*/ 375 w 835"/>
                <a:gd name="T71" fmla="*/ 271 h 549"/>
                <a:gd name="T72" fmla="*/ 395 w 835"/>
                <a:gd name="T73" fmla="*/ 215 h 549"/>
                <a:gd name="T74" fmla="*/ 404 w 835"/>
                <a:gd name="T75" fmla="*/ 217 h 549"/>
                <a:gd name="T76" fmla="*/ 375 w 835"/>
                <a:gd name="T77" fmla="*/ 271 h 549"/>
                <a:gd name="T78" fmla="*/ 455 w 835"/>
                <a:gd name="T79" fmla="*/ 121 h 549"/>
                <a:gd name="T80" fmla="*/ 462 w 835"/>
                <a:gd name="T81" fmla="*/ 261 h 549"/>
                <a:gd name="T82" fmla="*/ 432 w 835"/>
                <a:gd name="T83" fmla="*/ 265 h 549"/>
                <a:gd name="T84" fmla="*/ 419 w 835"/>
                <a:gd name="T85" fmla="*/ 117 h 549"/>
                <a:gd name="T86" fmla="*/ 410 w 835"/>
                <a:gd name="T87" fmla="*/ 98 h 549"/>
                <a:gd name="T88" fmla="*/ 459 w 835"/>
                <a:gd name="T89" fmla="*/ 95 h 549"/>
                <a:gd name="T90" fmla="*/ 460 w 835"/>
                <a:gd name="T91" fmla="*/ 109 h 549"/>
                <a:gd name="T92" fmla="*/ 496 w 835"/>
                <a:gd name="T93" fmla="*/ 224 h 549"/>
                <a:gd name="T94" fmla="*/ 468 w 835"/>
                <a:gd name="T95" fmla="*/ 260 h 549"/>
                <a:gd name="T96" fmla="*/ 491 w 835"/>
                <a:gd name="T97" fmla="*/ 139 h 549"/>
                <a:gd name="T98" fmla="*/ 488 w 835"/>
                <a:gd name="T99" fmla="*/ 102 h 549"/>
                <a:gd name="T100" fmla="*/ 511 w 835"/>
                <a:gd name="T101" fmla="*/ 117 h 549"/>
                <a:gd name="T102" fmla="*/ 557 w 835"/>
                <a:gd name="T103" fmla="*/ 272 h 549"/>
                <a:gd name="T104" fmla="*/ 515 w 835"/>
                <a:gd name="T105" fmla="*/ 265 h 549"/>
                <a:gd name="T106" fmla="*/ 524 w 835"/>
                <a:gd name="T107" fmla="*/ 248 h 549"/>
                <a:gd name="T108" fmla="*/ 524 w 835"/>
                <a:gd name="T109" fmla="*/ 129 h 549"/>
                <a:gd name="T110" fmla="*/ 526 w 835"/>
                <a:gd name="T111" fmla="*/ 118 h 549"/>
                <a:gd name="T112" fmla="*/ 557 w 835"/>
                <a:gd name="T113" fmla="*/ 272 h 549"/>
                <a:gd name="T114" fmla="*/ 595 w 835"/>
                <a:gd name="T115" fmla="*/ 272 h 549"/>
                <a:gd name="T116" fmla="*/ 564 w 835"/>
                <a:gd name="T117" fmla="*/ 262 h 549"/>
                <a:gd name="T118" fmla="*/ 592 w 835"/>
                <a:gd name="T119" fmla="*/ 23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5" h="549">
                  <a:moveTo>
                    <a:pt x="749" y="266"/>
                  </a:moveTo>
                  <a:cubicBezTo>
                    <a:pt x="749" y="266"/>
                    <a:pt x="690" y="124"/>
                    <a:pt x="623" y="74"/>
                  </a:cubicBezTo>
                  <a:cubicBezTo>
                    <a:pt x="562" y="28"/>
                    <a:pt x="480" y="0"/>
                    <a:pt x="389" y="0"/>
                  </a:cubicBezTo>
                  <a:cubicBezTo>
                    <a:pt x="295" y="0"/>
                    <a:pt x="223" y="45"/>
                    <a:pt x="162" y="95"/>
                  </a:cubicBezTo>
                  <a:cubicBezTo>
                    <a:pt x="100" y="145"/>
                    <a:pt x="34" y="213"/>
                    <a:pt x="34" y="289"/>
                  </a:cubicBezTo>
                  <a:cubicBezTo>
                    <a:pt x="34" y="334"/>
                    <a:pt x="0" y="467"/>
                    <a:pt x="23" y="504"/>
                  </a:cubicBezTo>
                  <a:cubicBezTo>
                    <a:pt x="36" y="525"/>
                    <a:pt x="31" y="544"/>
                    <a:pt x="56" y="549"/>
                  </a:cubicBezTo>
                  <a:cubicBezTo>
                    <a:pt x="210" y="489"/>
                    <a:pt x="315" y="495"/>
                    <a:pt x="419" y="495"/>
                  </a:cubicBezTo>
                  <a:cubicBezTo>
                    <a:pt x="500" y="495"/>
                    <a:pt x="679" y="458"/>
                    <a:pt x="767" y="547"/>
                  </a:cubicBezTo>
                  <a:cubicBezTo>
                    <a:pt x="803" y="546"/>
                    <a:pt x="777" y="527"/>
                    <a:pt x="795" y="506"/>
                  </a:cubicBezTo>
                  <a:cubicBezTo>
                    <a:pt x="835" y="461"/>
                    <a:pt x="749" y="266"/>
                    <a:pt x="749" y="266"/>
                  </a:cubicBezTo>
                  <a:close/>
                  <a:moveTo>
                    <a:pt x="568" y="144"/>
                  </a:moveTo>
                  <a:cubicBezTo>
                    <a:pt x="577" y="151"/>
                    <a:pt x="586" y="159"/>
                    <a:pt x="595" y="167"/>
                  </a:cubicBezTo>
                  <a:cubicBezTo>
                    <a:pt x="595" y="177"/>
                    <a:pt x="595" y="186"/>
                    <a:pt x="595" y="196"/>
                  </a:cubicBezTo>
                  <a:cubicBezTo>
                    <a:pt x="595" y="196"/>
                    <a:pt x="594" y="199"/>
                    <a:pt x="591" y="196"/>
                  </a:cubicBezTo>
                  <a:cubicBezTo>
                    <a:pt x="589" y="195"/>
                    <a:pt x="588" y="193"/>
                    <a:pt x="587" y="191"/>
                  </a:cubicBezTo>
                  <a:cubicBezTo>
                    <a:pt x="584" y="177"/>
                    <a:pt x="578" y="164"/>
                    <a:pt x="567" y="154"/>
                  </a:cubicBezTo>
                  <a:cubicBezTo>
                    <a:pt x="567" y="150"/>
                    <a:pt x="567" y="147"/>
                    <a:pt x="568" y="144"/>
                  </a:cubicBezTo>
                  <a:close/>
                  <a:moveTo>
                    <a:pt x="566" y="201"/>
                  </a:moveTo>
                  <a:cubicBezTo>
                    <a:pt x="571" y="201"/>
                    <a:pt x="574" y="196"/>
                    <a:pt x="575" y="190"/>
                  </a:cubicBezTo>
                  <a:cubicBezTo>
                    <a:pt x="576" y="188"/>
                    <a:pt x="577" y="186"/>
                    <a:pt x="579" y="187"/>
                  </a:cubicBezTo>
                  <a:cubicBezTo>
                    <a:pt x="583" y="190"/>
                    <a:pt x="583" y="195"/>
                    <a:pt x="583" y="196"/>
                  </a:cubicBezTo>
                  <a:cubicBezTo>
                    <a:pt x="582" y="207"/>
                    <a:pt x="582" y="218"/>
                    <a:pt x="582" y="230"/>
                  </a:cubicBezTo>
                  <a:cubicBezTo>
                    <a:pt x="582" y="231"/>
                    <a:pt x="583" y="236"/>
                    <a:pt x="578" y="235"/>
                  </a:cubicBezTo>
                  <a:cubicBezTo>
                    <a:pt x="576" y="235"/>
                    <a:pt x="575" y="232"/>
                    <a:pt x="574" y="229"/>
                  </a:cubicBezTo>
                  <a:cubicBezTo>
                    <a:pt x="573" y="223"/>
                    <a:pt x="571" y="215"/>
                    <a:pt x="565" y="211"/>
                  </a:cubicBezTo>
                  <a:cubicBezTo>
                    <a:pt x="565" y="208"/>
                    <a:pt x="566" y="204"/>
                    <a:pt x="566" y="201"/>
                  </a:cubicBezTo>
                  <a:close/>
                  <a:moveTo>
                    <a:pt x="225" y="272"/>
                  </a:moveTo>
                  <a:cubicBezTo>
                    <a:pt x="224" y="272"/>
                    <a:pt x="221" y="272"/>
                    <a:pt x="221" y="268"/>
                  </a:cubicBezTo>
                  <a:cubicBezTo>
                    <a:pt x="221" y="266"/>
                    <a:pt x="222" y="265"/>
                    <a:pt x="224" y="264"/>
                  </a:cubicBezTo>
                  <a:cubicBezTo>
                    <a:pt x="229" y="262"/>
                    <a:pt x="228" y="261"/>
                    <a:pt x="228" y="255"/>
                  </a:cubicBezTo>
                  <a:cubicBezTo>
                    <a:pt x="228" y="230"/>
                    <a:pt x="228" y="204"/>
                    <a:pt x="227" y="178"/>
                  </a:cubicBezTo>
                  <a:cubicBezTo>
                    <a:pt x="227" y="173"/>
                    <a:pt x="227" y="172"/>
                    <a:pt x="223" y="174"/>
                  </a:cubicBezTo>
                  <a:cubicBezTo>
                    <a:pt x="222" y="174"/>
                    <a:pt x="221" y="174"/>
                    <a:pt x="221" y="172"/>
                  </a:cubicBezTo>
                  <a:cubicBezTo>
                    <a:pt x="221" y="168"/>
                    <a:pt x="224" y="165"/>
                    <a:pt x="224" y="164"/>
                  </a:cubicBezTo>
                  <a:cubicBezTo>
                    <a:pt x="235" y="154"/>
                    <a:pt x="246" y="145"/>
                    <a:pt x="258" y="137"/>
                  </a:cubicBezTo>
                  <a:cubicBezTo>
                    <a:pt x="259" y="182"/>
                    <a:pt x="261" y="227"/>
                    <a:pt x="263" y="272"/>
                  </a:cubicBezTo>
                  <a:cubicBezTo>
                    <a:pt x="250" y="272"/>
                    <a:pt x="238" y="272"/>
                    <a:pt x="225" y="272"/>
                  </a:cubicBezTo>
                  <a:close/>
                  <a:moveTo>
                    <a:pt x="301" y="264"/>
                  </a:moveTo>
                  <a:cubicBezTo>
                    <a:pt x="292" y="272"/>
                    <a:pt x="283" y="271"/>
                    <a:pt x="273" y="271"/>
                  </a:cubicBezTo>
                  <a:cubicBezTo>
                    <a:pt x="272" y="271"/>
                    <a:pt x="270" y="271"/>
                    <a:pt x="269" y="271"/>
                  </a:cubicBezTo>
                  <a:cubicBezTo>
                    <a:pt x="269" y="268"/>
                    <a:pt x="269" y="264"/>
                    <a:pt x="268" y="261"/>
                  </a:cubicBezTo>
                  <a:cubicBezTo>
                    <a:pt x="278" y="260"/>
                    <a:pt x="279" y="252"/>
                    <a:pt x="278" y="245"/>
                  </a:cubicBezTo>
                  <a:cubicBezTo>
                    <a:pt x="278" y="237"/>
                    <a:pt x="278" y="229"/>
                    <a:pt x="277" y="220"/>
                  </a:cubicBezTo>
                  <a:cubicBezTo>
                    <a:pt x="277" y="211"/>
                    <a:pt x="275" y="203"/>
                    <a:pt x="266" y="205"/>
                  </a:cubicBezTo>
                  <a:cubicBezTo>
                    <a:pt x="266" y="202"/>
                    <a:pt x="266" y="198"/>
                    <a:pt x="266" y="195"/>
                  </a:cubicBezTo>
                  <a:cubicBezTo>
                    <a:pt x="276" y="190"/>
                    <a:pt x="276" y="182"/>
                    <a:pt x="275" y="174"/>
                  </a:cubicBezTo>
                  <a:cubicBezTo>
                    <a:pt x="275" y="168"/>
                    <a:pt x="275" y="162"/>
                    <a:pt x="275" y="155"/>
                  </a:cubicBezTo>
                  <a:cubicBezTo>
                    <a:pt x="274" y="147"/>
                    <a:pt x="272" y="140"/>
                    <a:pt x="264" y="144"/>
                  </a:cubicBezTo>
                  <a:cubicBezTo>
                    <a:pt x="264" y="140"/>
                    <a:pt x="264" y="137"/>
                    <a:pt x="264" y="133"/>
                  </a:cubicBezTo>
                  <a:cubicBezTo>
                    <a:pt x="265" y="132"/>
                    <a:pt x="266" y="131"/>
                    <a:pt x="268" y="130"/>
                  </a:cubicBezTo>
                  <a:cubicBezTo>
                    <a:pt x="276" y="125"/>
                    <a:pt x="285" y="121"/>
                    <a:pt x="293" y="123"/>
                  </a:cubicBezTo>
                  <a:cubicBezTo>
                    <a:pt x="302" y="125"/>
                    <a:pt x="308" y="134"/>
                    <a:pt x="308" y="150"/>
                  </a:cubicBezTo>
                  <a:cubicBezTo>
                    <a:pt x="309" y="174"/>
                    <a:pt x="296" y="187"/>
                    <a:pt x="283" y="194"/>
                  </a:cubicBezTo>
                  <a:cubicBezTo>
                    <a:pt x="283" y="194"/>
                    <a:pt x="283" y="194"/>
                    <a:pt x="283" y="195"/>
                  </a:cubicBezTo>
                  <a:cubicBezTo>
                    <a:pt x="299" y="194"/>
                    <a:pt x="311" y="202"/>
                    <a:pt x="312" y="229"/>
                  </a:cubicBezTo>
                  <a:cubicBezTo>
                    <a:pt x="313" y="244"/>
                    <a:pt x="309" y="257"/>
                    <a:pt x="301" y="264"/>
                  </a:cubicBezTo>
                  <a:close/>
                  <a:moveTo>
                    <a:pt x="370" y="107"/>
                  </a:moveTo>
                  <a:cubicBezTo>
                    <a:pt x="365" y="110"/>
                    <a:pt x="365" y="112"/>
                    <a:pt x="366" y="120"/>
                  </a:cubicBezTo>
                  <a:cubicBezTo>
                    <a:pt x="366" y="170"/>
                    <a:pt x="367" y="221"/>
                    <a:pt x="368" y="271"/>
                  </a:cubicBezTo>
                  <a:cubicBezTo>
                    <a:pt x="356" y="271"/>
                    <a:pt x="344" y="271"/>
                    <a:pt x="331" y="271"/>
                  </a:cubicBezTo>
                  <a:cubicBezTo>
                    <a:pt x="331" y="271"/>
                    <a:pt x="326" y="270"/>
                    <a:pt x="326" y="264"/>
                  </a:cubicBezTo>
                  <a:cubicBezTo>
                    <a:pt x="326" y="261"/>
                    <a:pt x="327" y="259"/>
                    <a:pt x="329" y="258"/>
                  </a:cubicBezTo>
                  <a:cubicBezTo>
                    <a:pt x="334" y="255"/>
                    <a:pt x="334" y="254"/>
                    <a:pt x="333" y="246"/>
                  </a:cubicBezTo>
                  <a:cubicBezTo>
                    <a:pt x="332" y="206"/>
                    <a:pt x="331" y="167"/>
                    <a:pt x="330" y="128"/>
                  </a:cubicBezTo>
                  <a:cubicBezTo>
                    <a:pt x="329" y="119"/>
                    <a:pt x="329" y="118"/>
                    <a:pt x="324" y="117"/>
                  </a:cubicBezTo>
                  <a:cubicBezTo>
                    <a:pt x="322" y="117"/>
                    <a:pt x="321" y="115"/>
                    <a:pt x="321" y="112"/>
                  </a:cubicBezTo>
                  <a:cubicBezTo>
                    <a:pt x="321" y="105"/>
                    <a:pt x="325" y="103"/>
                    <a:pt x="326" y="103"/>
                  </a:cubicBezTo>
                  <a:cubicBezTo>
                    <a:pt x="340" y="99"/>
                    <a:pt x="354" y="95"/>
                    <a:pt x="368" y="93"/>
                  </a:cubicBezTo>
                  <a:cubicBezTo>
                    <a:pt x="369" y="93"/>
                    <a:pt x="373" y="93"/>
                    <a:pt x="374" y="100"/>
                  </a:cubicBezTo>
                  <a:cubicBezTo>
                    <a:pt x="374" y="103"/>
                    <a:pt x="372" y="106"/>
                    <a:pt x="370" y="107"/>
                  </a:cubicBezTo>
                  <a:close/>
                  <a:moveTo>
                    <a:pt x="375" y="271"/>
                  </a:moveTo>
                  <a:cubicBezTo>
                    <a:pt x="374" y="266"/>
                    <a:pt x="374" y="261"/>
                    <a:pt x="374" y="257"/>
                  </a:cubicBezTo>
                  <a:cubicBezTo>
                    <a:pt x="386" y="254"/>
                    <a:pt x="392" y="237"/>
                    <a:pt x="395" y="215"/>
                  </a:cubicBezTo>
                  <a:cubicBezTo>
                    <a:pt x="396" y="210"/>
                    <a:pt x="397" y="208"/>
                    <a:pt x="400" y="208"/>
                  </a:cubicBezTo>
                  <a:cubicBezTo>
                    <a:pt x="404" y="208"/>
                    <a:pt x="404" y="213"/>
                    <a:pt x="404" y="217"/>
                  </a:cubicBezTo>
                  <a:cubicBezTo>
                    <a:pt x="404" y="235"/>
                    <a:pt x="404" y="253"/>
                    <a:pt x="404" y="271"/>
                  </a:cubicBezTo>
                  <a:cubicBezTo>
                    <a:pt x="394" y="271"/>
                    <a:pt x="384" y="271"/>
                    <a:pt x="375" y="271"/>
                  </a:cubicBezTo>
                  <a:close/>
                  <a:moveTo>
                    <a:pt x="460" y="109"/>
                  </a:moveTo>
                  <a:cubicBezTo>
                    <a:pt x="455" y="111"/>
                    <a:pt x="455" y="112"/>
                    <a:pt x="455" y="121"/>
                  </a:cubicBezTo>
                  <a:cubicBezTo>
                    <a:pt x="454" y="159"/>
                    <a:pt x="454" y="196"/>
                    <a:pt x="453" y="234"/>
                  </a:cubicBezTo>
                  <a:cubicBezTo>
                    <a:pt x="453" y="237"/>
                    <a:pt x="451" y="255"/>
                    <a:pt x="462" y="261"/>
                  </a:cubicBezTo>
                  <a:cubicBezTo>
                    <a:pt x="462" y="265"/>
                    <a:pt x="461" y="270"/>
                    <a:pt x="461" y="274"/>
                  </a:cubicBezTo>
                  <a:cubicBezTo>
                    <a:pt x="450" y="274"/>
                    <a:pt x="442" y="274"/>
                    <a:pt x="432" y="265"/>
                  </a:cubicBezTo>
                  <a:cubicBezTo>
                    <a:pt x="420" y="253"/>
                    <a:pt x="418" y="244"/>
                    <a:pt x="418" y="232"/>
                  </a:cubicBezTo>
                  <a:cubicBezTo>
                    <a:pt x="418" y="194"/>
                    <a:pt x="419" y="156"/>
                    <a:pt x="419" y="117"/>
                  </a:cubicBezTo>
                  <a:cubicBezTo>
                    <a:pt x="419" y="109"/>
                    <a:pt x="419" y="107"/>
                    <a:pt x="414" y="104"/>
                  </a:cubicBezTo>
                  <a:cubicBezTo>
                    <a:pt x="412" y="103"/>
                    <a:pt x="410" y="101"/>
                    <a:pt x="410" y="98"/>
                  </a:cubicBezTo>
                  <a:cubicBezTo>
                    <a:pt x="410" y="91"/>
                    <a:pt x="415" y="90"/>
                    <a:pt x="416" y="90"/>
                  </a:cubicBezTo>
                  <a:cubicBezTo>
                    <a:pt x="430" y="91"/>
                    <a:pt x="444" y="92"/>
                    <a:pt x="459" y="95"/>
                  </a:cubicBezTo>
                  <a:cubicBezTo>
                    <a:pt x="459" y="95"/>
                    <a:pt x="464" y="97"/>
                    <a:pt x="464" y="103"/>
                  </a:cubicBezTo>
                  <a:cubicBezTo>
                    <a:pt x="464" y="107"/>
                    <a:pt x="462" y="109"/>
                    <a:pt x="460" y="109"/>
                  </a:cubicBezTo>
                  <a:close/>
                  <a:moveTo>
                    <a:pt x="499" y="141"/>
                  </a:moveTo>
                  <a:cubicBezTo>
                    <a:pt x="498" y="169"/>
                    <a:pt x="497" y="197"/>
                    <a:pt x="496" y="224"/>
                  </a:cubicBezTo>
                  <a:cubicBezTo>
                    <a:pt x="494" y="260"/>
                    <a:pt x="477" y="273"/>
                    <a:pt x="468" y="274"/>
                  </a:cubicBezTo>
                  <a:cubicBezTo>
                    <a:pt x="468" y="269"/>
                    <a:pt x="468" y="265"/>
                    <a:pt x="468" y="260"/>
                  </a:cubicBezTo>
                  <a:cubicBezTo>
                    <a:pt x="481" y="254"/>
                    <a:pt x="486" y="243"/>
                    <a:pt x="488" y="223"/>
                  </a:cubicBezTo>
                  <a:cubicBezTo>
                    <a:pt x="489" y="195"/>
                    <a:pt x="490" y="167"/>
                    <a:pt x="491" y="139"/>
                  </a:cubicBezTo>
                  <a:cubicBezTo>
                    <a:pt x="489" y="110"/>
                    <a:pt x="480" y="117"/>
                    <a:pt x="480" y="107"/>
                  </a:cubicBezTo>
                  <a:cubicBezTo>
                    <a:pt x="480" y="100"/>
                    <a:pt x="486" y="102"/>
                    <a:pt x="488" y="102"/>
                  </a:cubicBezTo>
                  <a:cubicBezTo>
                    <a:pt x="493" y="104"/>
                    <a:pt x="499" y="106"/>
                    <a:pt x="504" y="108"/>
                  </a:cubicBezTo>
                  <a:cubicBezTo>
                    <a:pt x="506" y="109"/>
                    <a:pt x="512" y="111"/>
                    <a:pt x="511" y="117"/>
                  </a:cubicBezTo>
                  <a:cubicBezTo>
                    <a:pt x="511" y="127"/>
                    <a:pt x="502" y="115"/>
                    <a:pt x="499" y="141"/>
                  </a:cubicBezTo>
                  <a:close/>
                  <a:moveTo>
                    <a:pt x="557" y="272"/>
                  </a:moveTo>
                  <a:cubicBezTo>
                    <a:pt x="545" y="271"/>
                    <a:pt x="533" y="271"/>
                    <a:pt x="520" y="271"/>
                  </a:cubicBezTo>
                  <a:cubicBezTo>
                    <a:pt x="520" y="271"/>
                    <a:pt x="515" y="271"/>
                    <a:pt x="515" y="265"/>
                  </a:cubicBezTo>
                  <a:cubicBezTo>
                    <a:pt x="516" y="262"/>
                    <a:pt x="517" y="260"/>
                    <a:pt x="519" y="259"/>
                  </a:cubicBezTo>
                  <a:cubicBezTo>
                    <a:pt x="524" y="257"/>
                    <a:pt x="524" y="256"/>
                    <a:pt x="524" y="248"/>
                  </a:cubicBezTo>
                  <a:cubicBezTo>
                    <a:pt x="525" y="213"/>
                    <a:pt x="527" y="178"/>
                    <a:pt x="528" y="142"/>
                  </a:cubicBezTo>
                  <a:cubicBezTo>
                    <a:pt x="528" y="135"/>
                    <a:pt x="529" y="134"/>
                    <a:pt x="524" y="129"/>
                  </a:cubicBezTo>
                  <a:cubicBezTo>
                    <a:pt x="522" y="127"/>
                    <a:pt x="521" y="125"/>
                    <a:pt x="521" y="122"/>
                  </a:cubicBezTo>
                  <a:cubicBezTo>
                    <a:pt x="521" y="116"/>
                    <a:pt x="526" y="118"/>
                    <a:pt x="526" y="118"/>
                  </a:cubicBezTo>
                  <a:cubicBezTo>
                    <a:pt x="539" y="124"/>
                    <a:pt x="550" y="131"/>
                    <a:pt x="562" y="139"/>
                  </a:cubicBezTo>
                  <a:cubicBezTo>
                    <a:pt x="560" y="183"/>
                    <a:pt x="559" y="228"/>
                    <a:pt x="557" y="272"/>
                  </a:cubicBezTo>
                  <a:close/>
                  <a:moveTo>
                    <a:pt x="595" y="244"/>
                  </a:moveTo>
                  <a:cubicBezTo>
                    <a:pt x="595" y="254"/>
                    <a:pt x="595" y="263"/>
                    <a:pt x="595" y="272"/>
                  </a:cubicBezTo>
                  <a:cubicBezTo>
                    <a:pt x="585" y="272"/>
                    <a:pt x="574" y="272"/>
                    <a:pt x="563" y="272"/>
                  </a:cubicBezTo>
                  <a:cubicBezTo>
                    <a:pt x="564" y="268"/>
                    <a:pt x="564" y="265"/>
                    <a:pt x="564" y="262"/>
                  </a:cubicBezTo>
                  <a:cubicBezTo>
                    <a:pt x="575" y="261"/>
                    <a:pt x="584" y="253"/>
                    <a:pt x="587" y="242"/>
                  </a:cubicBezTo>
                  <a:cubicBezTo>
                    <a:pt x="588" y="240"/>
                    <a:pt x="589" y="238"/>
                    <a:pt x="592" y="238"/>
                  </a:cubicBezTo>
                  <a:cubicBezTo>
                    <a:pt x="596" y="240"/>
                    <a:pt x="595" y="244"/>
                    <a:pt x="595"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3" name="Freeform 35"/>
            <p:cNvSpPr>
              <a:spLocks/>
            </p:cNvSpPr>
            <p:nvPr/>
          </p:nvSpPr>
          <p:spPr bwMode="auto">
            <a:xfrm>
              <a:off x="1096963" y="3609975"/>
              <a:ext cx="2179637" cy="1079500"/>
            </a:xfrm>
            <a:custGeom>
              <a:avLst/>
              <a:gdLst>
                <a:gd name="T0" fmla="*/ 846 w 924"/>
                <a:gd name="T1" fmla="*/ 423 h 458"/>
                <a:gd name="T2" fmla="*/ 860 w 924"/>
                <a:gd name="T3" fmla="*/ 410 h 458"/>
                <a:gd name="T4" fmla="*/ 899 w 924"/>
                <a:gd name="T5" fmla="*/ 349 h 458"/>
                <a:gd name="T6" fmla="*/ 910 w 924"/>
                <a:gd name="T7" fmla="*/ 263 h 458"/>
                <a:gd name="T8" fmla="*/ 910 w 924"/>
                <a:gd name="T9" fmla="*/ 260 h 458"/>
                <a:gd name="T10" fmla="*/ 910 w 924"/>
                <a:gd name="T11" fmla="*/ 252 h 458"/>
                <a:gd name="T12" fmla="*/ 877 w 924"/>
                <a:gd name="T13" fmla="*/ 178 h 458"/>
                <a:gd name="T14" fmla="*/ 758 w 924"/>
                <a:gd name="T15" fmla="*/ 96 h 458"/>
                <a:gd name="T16" fmla="*/ 689 w 924"/>
                <a:gd name="T17" fmla="*/ 72 h 458"/>
                <a:gd name="T18" fmla="*/ 640 w 924"/>
                <a:gd name="T19" fmla="*/ 57 h 458"/>
                <a:gd name="T20" fmla="*/ 592 w 924"/>
                <a:gd name="T21" fmla="*/ 41 h 458"/>
                <a:gd name="T22" fmla="*/ 542 w 924"/>
                <a:gd name="T23" fmla="*/ 31 h 458"/>
                <a:gd name="T24" fmla="*/ 479 w 924"/>
                <a:gd name="T25" fmla="*/ 24 h 458"/>
                <a:gd name="T26" fmla="*/ 462 w 924"/>
                <a:gd name="T27" fmla="*/ 24 h 458"/>
                <a:gd name="T28" fmla="*/ 447 w 924"/>
                <a:gd name="T29" fmla="*/ 24 h 458"/>
                <a:gd name="T30" fmla="*/ 403 w 924"/>
                <a:gd name="T31" fmla="*/ 27 h 458"/>
                <a:gd name="T32" fmla="*/ 340 w 924"/>
                <a:gd name="T33" fmla="*/ 38 h 458"/>
                <a:gd name="T34" fmla="*/ 309 w 924"/>
                <a:gd name="T35" fmla="*/ 45 h 458"/>
                <a:gd name="T36" fmla="*/ 256 w 924"/>
                <a:gd name="T37" fmla="*/ 65 h 458"/>
                <a:gd name="T38" fmla="*/ 190 w 924"/>
                <a:gd name="T39" fmla="*/ 86 h 458"/>
                <a:gd name="T40" fmla="*/ 129 w 924"/>
                <a:gd name="T41" fmla="*/ 114 h 458"/>
                <a:gd name="T42" fmla="*/ 107 w 924"/>
                <a:gd name="T43" fmla="*/ 126 h 458"/>
                <a:gd name="T44" fmla="*/ 30 w 924"/>
                <a:gd name="T45" fmla="*/ 200 h 458"/>
                <a:gd name="T46" fmla="*/ 14 w 924"/>
                <a:gd name="T47" fmla="*/ 242 h 458"/>
                <a:gd name="T48" fmla="*/ 13 w 924"/>
                <a:gd name="T49" fmla="*/ 258 h 458"/>
                <a:gd name="T50" fmla="*/ 14 w 924"/>
                <a:gd name="T51" fmla="*/ 330 h 458"/>
                <a:gd name="T52" fmla="*/ 54 w 924"/>
                <a:gd name="T53" fmla="*/ 391 h 458"/>
                <a:gd name="T54" fmla="*/ 106 w 924"/>
                <a:gd name="T55" fmla="*/ 420 h 458"/>
                <a:gd name="T56" fmla="*/ 51 w 924"/>
                <a:gd name="T57" fmla="*/ 394 h 458"/>
                <a:gd name="T58" fmla="*/ 5 w 924"/>
                <a:gd name="T59" fmla="*/ 332 h 458"/>
                <a:gd name="T60" fmla="*/ 0 w 924"/>
                <a:gd name="T61" fmla="*/ 258 h 458"/>
                <a:gd name="T62" fmla="*/ 1 w 924"/>
                <a:gd name="T63" fmla="*/ 240 h 458"/>
                <a:gd name="T64" fmla="*/ 17 w 924"/>
                <a:gd name="T65" fmla="*/ 193 h 458"/>
                <a:gd name="T66" fmla="*/ 97 w 924"/>
                <a:gd name="T67" fmla="*/ 111 h 458"/>
                <a:gd name="T68" fmla="*/ 119 w 924"/>
                <a:gd name="T69" fmla="*/ 97 h 458"/>
                <a:gd name="T70" fmla="*/ 182 w 924"/>
                <a:gd name="T71" fmla="*/ 66 h 458"/>
                <a:gd name="T72" fmla="*/ 259 w 924"/>
                <a:gd name="T73" fmla="*/ 39 h 458"/>
                <a:gd name="T74" fmla="*/ 309 w 924"/>
                <a:gd name="T75" fmla="*/ 22 h 458"/>
                <a:gd name="T76" fmla="*/ 348 w 924"/>
                <a:gd name="T77" fmla="*/ 12 h 458"/>
                <a:gd name="T78" fmla="*/ 413 w 924"/>
                <a:gd name="T79" fmla="*/ 2 h 458"/>
                <a:gd name="T80" fmla="*/ 453 w 924"/>
                <a:gd name="T81" fmla="*/ 0 h 458"/>
                <a:gd name="T82" fmla="*/ 473 w 924"/>
                <a:gd name="T83" fmla="*/ 0 h 458"/>
                <a:gd name="T84" fmla="*/ 533 w 924"/>
                <a:gd name="T85" fmla="*/ 5 h 458"/>
                <a:gd name="T86" fmla="*/ 585 w 924"/>
                <a:gd name="T87" fmla="*/ 15 h 458"/>
                <a:gd name="T88" fmla="*/ 636 w 924"/>
                <a:gd name="T89" fmla="*/ 31 h 458"/>
                <a:gd name="T90" fmla="*/ 695 w 924"/>
                <a:gd name="T91" fmla="*/ 50 h 458"/>
                <a:gd name="T92" fmla="*/ 740 w 924"/>
                <a:gd name="T93" fmla="*/ 66 h 458"/>
                <a:gd name="T94" fmla="*/ 767 w 924"/>
                <a:gd name="T95" fmla="*/ 77 h 458"/>
                <a:gd name="T96" fmla="*/ 890 w 924"/>
                <a:gd name="T97" fmla="*/ 168 h 458"/>
                <a:gd name="T98" fmla="*/ 923 w 924"/>
                <a:gd name="T99" fmla="*/ 251 h 458"/>
                <a:gd name="T100" fmla="*/ 924 w 924"/>
                <a:gd name="T101" fmla="*/ 260 h 458"/>
                <a:gd name="T102" fmla="*/ 924 w 924"/>
                <a:gd name="T103" fmla="*/ 263 h 458"/>
                <a:gd name="T104" fmla="*/ 907 w 924"/>
                <a:gd name="T105" fmla="*/ 352 h 458"/>
                <a:gd name="T106" fmla="*/ 859 w 924"/>
                <a:gd name="T107" fmla="*/ 417 h 458"/>
                <a:gd name="T108" fmla="*/ 836 w 924"/>
                <a:gd name="T109" fmla="*/ 439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24" h="458">
                  <a:moveTo>
                    <a:pt x="804" y="458"/>
                  </a:moveTo>
                  <a:cubicBezTo>
                    <a:pt x="809" y="456"/>
                    <a:pt x="815" y="453"/>
                    <a:pt x="820" y="449"/>
                  </a:cubicBezTo>
                  <a:cubicBezTo>
                    <a:pt x="825" y="446"/>
                    <a:pt x="830" y="442"/>
                    <a:pt x="834" y="437"/>
                  </a:cubicBezTo>
                  <a:cubicBezTo>
                    <a:pt x="838" y="433"/>
                    <a:pt x="842" y="428"/>
                    <a:pt x="846" y="423"/>
                  </a:cubicBezTo>
                  <a:cubicBezTo>
                    <a:pt x="848" y="421"/>
                    <a:pt x="850" y="419"/>
                    <a:pt x="853" y="416"/>
                  </a:cubicBezTo>
                  <a:cubicBezTo>
                    <a:pt x="853" y="416"/>
                    <a:pt x="854" y="415"/>
                    <a:pt x="855" y="414"/>
                  </a:cubicBezTo>
                  <a:cubicBezTo>
                    <a:pt x="856" y="413"/>
                    <a:pt x="856" y="413"/>
                    <a:pt x="856" y="413"/>
                  </a:cubicBezTo>
                  <a:cubicBezTo>
                    <a:pt x="858" y="412"/>
                    <a:pt x="859" y="411"/>
                    <a:pt x="860" y="410"/>
                  </a:cubicBezTo>
                  <a:cubicBezTo>
                    <a:pt x="864" y="406"/>
                    <a:pt x="869" y="402"/>
                    <a:pt x="873" y="397"/>
                  </a:cubicBezTo>
                  <a:cubicBezTo>
                    <a:pt x="877" y="392"/>
                    <a:pt x="880" y="387"/>
                    <a:pt x="883" y="382"/>
                  </a:cubicBezTo>
                  <a:cubicBezTo>
                    <a:pt x="887" y="377"/>
                    <a:pt x="889" y="372"/>
                    <a:pt x="892" y="366"/>
                  </a:cubicBezTo>
                  <a:cubicBezTo>
                    <a:pt x="895" y="361"/>
                    <a:pt x="897" y="355"/>
                    <a:pt x="899" y="349"/>
                  </a:cubicBezTo>
                  <a:cubicBezTo>
                    <a:pt x="902" y="338"/>
                    <a:pt x="905" y="326"/>
                    <a:pt x="907" y="314"/>
                  </a:cubicBezTo>
                  <a:cubicBezTo>
                    <a:pt x="909" y="302"/>
                    <a:pt x="910" y="289"/>
                    <a:pt x="910" y="277"/>
                  </a:cubicBezTo>
                  <a:cubicBezTo>
                    <a:pt x="910" y="274"/>
                    <a:pt x="910" y="271"/>
                    <a:pt x="910" y="268"/>
                  </a:cubicBezTo>
                  <a:cubicBezTo>
                    <a:pt x="910" y="263"/>
                    <a:pt x="910" y="263"/>
                    <a:pt x="910" y="263"/>
                  </a:cubicBezTo>
                  <a:cubicBezTo>
                    <a:pt x="910" y="261"/>
                    <a:pt x="910" y="261"/>
                    <a:pt x="910" y="261"/>
                  </a:cubicBezTo>
                  <a:cubicBezTo>
                    <a:pt x="910" y="260"/>
                    <a:pt x="910" y="260"/>
                    <a:pt x="910" y="260"/>
                  </a:cubicBezTo>
                  <a:cubicBezTo>
                    <a:pt x="910" y="260"/>
                    <a:pt x="910" y="260"/>
                    <a:pt x="910" y="260"/>
                  </a:cubicBezTo>
                  <a:cubicBezTo>
                    <a:pt x="910" y="260"/>
                    <a:pt x="910" y="261"/>
                    <a:pt x="910" y="260"/>
                  </a:cubicBezTo>
                  <a:cubicBezTo>
                    <a:pt x="910" y="260"/>
                    <a:pt x="910" y="260"/>
                    <a:pt x="910" y="260"/>
                  </a:cubicBezTo>
                  <a:cubicBezTo>
                    <a:pt x="910" y="259"/>
                    <a:pt x="910" y="259"/>
                    <a:pt x="910" y="259"/>
                  </a:cubicBezTo>
                  <a:cubicBezTo>
                    <a:pt x="910" y="254"/>
                    <a:pt x="910" y="254"/>
                    <a:pt x="910" y="254"/>
                  </a:cubicBezTo>
                  <a:cubicBezTo>
                    <a:pt x="910" y="252"/>
                    <a:pt x="910" y="252"/>
                    <a:pt x="910" y="252"/>
                  </a:cubicBezTo>
                  <a:cubicBezTo>
                    <a:pt x="909" y="250"/>
                    <a:pt x="909" y="250"/>
                    <a:pt x="909" y="250"/>
                  </a:cubicBezTo>
                  <a:cubicBezTo>
                    <a:pt x="909" y="247"/>
                    <a:pt x="909" y="244"/>
                    <a:pt x="908" y="241"/>
                  </a:cubicBezTo>
                  <a:cubicBezTo>
                    <a:pt x="906" y="230"/>
                    <a:pt x="902" y="219"/>
                    <a:pt x="896" y="208"/>
                  </a:cubicBezTo>
                  <a:cubicBezTo>
                    <a:pt x="891" y="198"/>
                    <a:pt x="884" y="188"/>
                    <a:pt x="877" y="178"/>
                  </a:cubicBezTo>
                  <a:cubicBezTo>
                    <a:pt x="869" y="169"/>
                    <a:pt x="860" y="161"/>
                    <a:pt x="851" y="153"/>
                  </a:cubicBezTo>
                  <a:cubicBezTo>
                    <a:pt x="842" y="145"/>
                    <a:pt x="833" y="138"/>
                    <a:pt x="822" y="131"/>
                  </a:cubicBezTo>
                  <a:cubicBezTo>
                    <a:pt x="812" y="124"/>
                    <a:pt x="802" y="118"/>
                    <a:pt x="791" y="112"/>
                  </a:cubicBezTo>
                  <a:cubicBezTo>
                    <a:pt x="780" y="107"/>
                    <a:pt x="769" y="101"/>
                    <a:pt x="758" y="96"/>
                  </a:cubicBezTo>
                  <a:cubicBezTo>
                    <a:pt x="747" y="91"/>
                    <a:pt x="736" y="87"/>
                    <a:pt x="724" y="83"/>
                  </a:cubicBezTo>
                  <a:cubicBezTo>
                    <a:pt x="721" y="82"/>
                    <a:pt x="718" y="81"/>
                    <a:pt x="715" y="80"/>
                  </a:cubicBezTo>
                  <a:cubicBezTo>
                    <a:pt x="712" y="79"/>
                    <a:pt x="710" y="78"/>
                    <a:pt x="707" y="77"/>
                  </a:cubicBezTo>
                  <a:cubicBezTo>
                    <a:pt x="701" y="75"/>
                    <a:pt x="695" y="73"/>
                    <a:pt x="689" y="72"/>
                  </a:cubicBezTo>
                  <a:cubicBezTo>
                    <a:pt x="677" y="68"/>
                    <a:pt x="665" y="65"/>
                    <a:pt x="653" y="62"/>
                  </a:cubicBezTo>
                  <a:cubicBezTo>
                    <a:pt x="653" y="62"/>
                    <a:pt x="653" y="62"/>
                    <a:pt x="653" y="62"/>
                  </a:cubicBezTo>
                  <a:cubicBezTo>
                    <a:pt x="652" y="62"/>
                    <a:pt x="652" y="62"/>
                    <a:pt x="652" y="62"/>
                  </a:cubicBezTo>
                  <a:cubicBezTo>
                    <a:pt x="640" y="57"/>
                    <a:pt x="640" y="57"/>
                    <a:pt x="640" y="57"/>
                  </a:cubicBezTo>
                  <a:cubicBezTo>
                    <a:pt x="628" y="53"/>
                    <a:pt x="628" y="53"/>
                    <a:pt x="628" y="53"/>
                  </a:cubicBezTo>
                  <a:cubicBezTo>
                    <a:pt x="616" y="49"/>
                    <a:pt x="616" y="49"/>
                    <a:pt x="616" y="49"/>
                  </a:cubicBezTo>
                  <a:cubicBezTo>
                    <a:pt x="612" y="47"/>
                    <a:pt x="608" y="46"/>
                    <a:pt x="604" y="45"/>
                  </a:cubicBezTo>
                  <a:cubicBezTo>
                    <a:pt x="600" y="44"/>
                    <a:pt x="596" y="43"/>
                    <a:pt x="592" y="41"/>
                  </a:cubicBezTo>
                  <a:cubicBezTo>
                    <a:pt x="587" y="40"/>
                    <a:pt x="583" y="39"/>
                    <a:pt x="579" y="38"/>
                  </a:cubicBezTo>
                  <a:cubicBezTo>
                    <a:pt x="575" y="37"/>
                    <a:pt x="571" y="36"/>
                    <a:pt x="567" y="36"/>
                  </a:cubicBezTo>
                  <a:cubicBezTo>
                    <a:pt x="563" y="35"/>
                    <a:pt x="559" y="34"/>
                    <a:pt x="554" y="33"/>
                  </a:cubicBezTo>
                  <a:cubicBezTo>
                    <a:pt x="550" y="32"/>
                    <a:pt x="546" y="32"/>
                    <a:pt x="542" y="31"/>
                  </a:cubicBezTo>
                  <a:cubicBezTo>
                    <a:pt x="538" y="30"/>
                    <a:pt x="533" y="29"/>
                    <a:pt x="529" y="29"/>
                  </a:cubicBezTo>
                  <a:cubicBezTo>
                    <a:pt x="517" y="27"/>
                    <a:pt x="517" y="27"/>
                    <a:pt x="517" y="27"/>
                  </a:cubicBezTo>
                  <a:cubicBezTo>
                    <a:pt x="504" y="26"/>
                    <a:pt x="504" y="26"/>
                    <a:pt x="504" y="26"/>
                  </a:cubicBezTo>
                  <a:cubicBezTo>
                    <a:pt x="496" y="25"/>
                    <a:pt x="487" y="24"/>
                    <a:pt x="479" y="24"/>
                  </a:cubicBezTo>
                  <a:cubicBezTo>
                    <a:pt x="472" y="24"/>
                    <a:pt x="472" y="24"/>
                    <a:pt x="472" y="24"/>
                  </a:cubicBezTo>
                  <a:cubicBezTo>
                    <a:pt x="466" y="24"/>
                    <a:pt x="466" y="24"/>
                    <a:pt x="466" y="24"/>
                  </a:cubicBezTo>
                  <a:cubicBezTo>
                    <a:pt x="463" y="24"/>
                    <a:pt x="463" y="24"/>
                    <a:pt x="463" y="24"/>
                  </a:cubicBezTo>
                  <a:cubicBezTo>
                    <a:pt x="462" y="24"/>
                    <a:pt x="462" y="24"/>
                    <a:pt x="462" y="24"/>
                  </a:cubicBezTo>
                  <a:cubicBezTo>
                    <a:pt x="462" y="24"/>
                    <a:pt x="462" y="24"/>
                    <a:pt x="462" y="24"/>
                  </a:cubicBezTo>
                  <a:cubicBezTo>
                    <a:pt x="460" y="24"/>
                    <a:pt x="460" y="24"/>
                    <a:pt x="460" y="24"/>
                  </a:cubicBezTo>
                  <a:cubicBezTo>
                    <a:pt x="453" y="24"/>
                    <a:pt x="453" y="24"/>
                    <a:pt x="453" y="24"/>
                  </a:cubicBezTo>
                  <a:cubicBezTo>
                    <a:pt x="451" y="24"/>
                    <a:pt x="449" y="24"/>
                    <a:pt x="447" y="24"/>
                  </a:cubicBezTo>
                  <a:cubicBezTo>
                    <a:pt x="441" y="24"/>
                    <a:pt x="441" y="24"/>
                    <a:pt x="441" y="24"/>
                  </a:cubicBezTo>
                  <a:cubicBezTo>
                    <a:pt x="437" y="24"/>
                    <a:pt x="432" y="25"/>
                    <a:pt x="428" y="25"/>
                  </a:cubicBezTo>
                  <a:cubicBezTo>
                    <a:pt x="415" y="26"/>
                    <a:pt x="415" y="26"/>
                    <a:pt x="415" y="26"/>
                  </a:cubicBezTo>
                  <a:cubicBezTo>
                    <a:pt x="403" y="27"/>
                    <a:pt x="403" y="27"/>
                    <a:pt x="403" y="27"/>
                  </a:cubicBezTo>
                  <a:cubicBezTo>
                    <a:pt x="390" y="29"/>
                    <a:pt x="390" y="29"/>
                    <a:pt x="390" y="29"/>
                  </a:cubicBezTo>
                  <a:cubicBezTo>
                    <a:pt x="378" y="30"/>
                    <a:pt x="378" y="30"/>
                    <a:pt x="378" y="30"/>
                  </a:cubicBezTo>
                  <a:cubicBezTo>
                    <a:pt x="369" y="32"/>
                    <a:pt x="361" y="33"/>
                    <a:pt x="352" y="35"/>
                  </a:cubicBezTo>
                  <a:cubicBezTo>
                    <a:pt x="348" y="36"/>
                    <a:pt x="344" y="37"/>
                    <a:pt x="340" y="38"/>
                  </a:cubicBezTo>
                  <a:cubicBezTo>
                    <a:pt x="336" y="38"/>
                    <a:pt x="332" y="39"/>
                    <a:pt x="328" y="40"/>
                  </a:cubicBezTo>
                  <a:cubicBezTo>
                    <a:pt x="322" y="42"/>
                    <a:pt x="322" y="42"/>
                    <a:pt x="322" y="42"/>
                  </a:cubicBezTo>
                  <a:cubicBezTo>
                    <a:pt x="315" y="44"/>
                    <a:pt x="315" y="44"/>
                    <a:pt x="315" y="44"/>
                  </a:cubicBezTo>
                  <a:cubicBezTo>
                    <a:pt x="309" y="45"/>
                    <a:pt x="309" y="45"/>
                    <a:pt x="309" y="45"/>
                  </a:cubicBezTo>
                  <a:cubicBezTo>
                    <a:pt x="307" y="46"/>
                    <a:pt x="305" y="47"/>
                    <a:pt x="303" y="47"/>
                  </a:cubicBezTo>
                  <a:cubicBezTo>
                    <a:pt x="295" y="50"/>
                    <a:pt x="287" y="53"/>
                    <a:pt x="279" y="55"/>
                  </a:cubicBezTo>
                  <a:cubicBezTo>
                    <a:pt x="275" y="57"/>
                    <a:pt x="271" y="58"/>
                    <a:pt x="268" y="60"/>
                  </a:cubicBezTo>
                  <a:cubicBezTo>
                    <a:pt x="256" y="65"/>
                    <a:pt x="256" y="65"/>
                    <a:pt x="256" y="65"/>
                  </a:cubicBezTo>
                  <a:cubicBezTo>
                    <a:pt x="255" y="66"/>
                    <a:pt x="255" y="66"/>
                    <a:pt x="255" y="66"/>
                  </a:cubicBezTo>
                  <a:cubicBezTo>
                    <a:pt x="254" y="66"/>
                    <a:pt x="254" y="66"/>
                    <a:pt x="254" y="66"/>
                  </a:cubicBezTo>
                  <a:cubicBezTo>
                    <a:pt x="243" y="69"/>
                    <a:pt x="232" y="72"/>
                    <a:pt x="222" y="75"/>
                  </a:cubicBezTo>
                  <a:cubicBezTo>
                    <a:pt x="211" y="78"/>
                    <a:pt x="200" y="82"/>
                    <a:pt x="190" y="86"/>
                  </a:cubicBezTo>
                  <a:cubicBezTo>
                    <a:pt x="185" y="88"/>
                    <a:pt x="179" y="90"/>
                    <a:pt x="174" y="92"/>
                  </a:cubicBezTo>
                  <a:cubicBezTo>
                    <a:pt x="172" y="93"/>
                    <a:pt x="169" y="94"/>
                    <a:pt x="166" y="95"/>
                  </a:cubicBezTo>
                  <a:cubicBezTo>
                    <a:pt x="159" y="99"/>
                    <a:pt x="159" y="99"/>
                    <a:pt x="159" y="99"/>
                  </a:cubicBezTo>
                  <a:cubicBezTo>
                    <a:pt x="148" y="103"/>
                    <a:pt x="138" y="108"/>
                    <a:pt x="129" y="114"/>
                  </a:cubicBezTo>
                  <a:cubicBezTo>
                    <a:pt x="125" y="116"/>
                    <a:pt x="125" y="116"/>
                    <a:pt x="125" y="116"/>
                  </a:cubicBezTo>
                  <a:cubicBezTo>
                    <a:pt x="121" y="118"/>
                    <a:pt x="121" y="118"/>
                    <a:pt x="121" y="118"/>
                  </a:cubicBezTo>
                  <a:cubicBezTo>
                    <a:pt x="119" y="119"/>
                    <a:pt x="116" y="120"/>
                    <a:pt x="114" y="122"/>
                  </a:cubicBezTo>
                  <a:cubicBezTo>
                    <a:pt x="107" y="126"/>
                    <a:pt x="107" y="126"/>
                    <a:pt x="107" y="126"/>
                  </a:cubicBezTo>
                  <a:cubicBezTo>
                    <a:pt x="105" y="128"/>
                    <a:pt x="102" y="129"/>
                    <a:pt x="100" y="131"/>
                  </a:cubicBezTo>
                  <a:cubicBezTo>
                    <a:pt x="91" y="137"/>
                    <a:pt x="82" y="144"/>
                    <a:pt x="73" y="151"/>
                  </a:cubicBezTo>
                  <a:cubicBezTo>
                    <a:pt x="65" y="158"/>
                    <a:pt x="57" y="166"/>
                    <a:pt x="50" y="174"/>
                  </a:cubicBezTo>
                  <a:cubicBezTo>
                    <a:pt x="42" y="182"/>
                    <a:pt x="36" y="191"/>
                    <a:pt x="30" y="200"/>
                  </a:cubicBezTo>
                  <a:cubicBezTo>
                    <a:pt x="25" y="210"/>
                    <a:pt x="20" y="220"/>
                    <a:pt x="17" y="230"/>
                  </a:cubicBezTo>
                  <a:cubicBezTo>
                    <a:pt x="16" y="234"/>
                    <a:pt x="16" y="234"/>
                    <a:pt x="16" y="234"/>
                  </a:cubicBezTo>
                  <a:cubicBezTo>
                    <a:pt x="16" y="235"/>
                    <a:pt x="15" y="237"/>
                    <a:pt x="15" y="238"/>
                  </a:cubicBezTo>
                  <a:cubicBezTo>
                    <a:pt x="14" y="242"/>
                    <a:pt x="14" y="242"/>
                    <a:pt x="14" y="242"/>
                  </a:cubicBezTo>
                  <a:cubicBezTo>
                    <a:pt x="14" y="243"/>
                    <a:pt x="14" y="245"/>
                    <a:pt x="14" y="246"/>
                  </a:cubicBezTo>
                  <a:cubicBezTo>
                    <a:pt x="13" y="250"/>
                    <a:pt x="13" y="250"/>
                    <a:pt x="13" y="250"/>
                  </a:cubicBezTo>
                  <a:cubicBezTo>
                    <a:pt x="13" y="251"/>
                    <a:pt x="13" y="253"/>
                    <a:pt x="13" y="254"/>
                  </a:cubicBezTo>
                  <a:cubicBezTo>
                    <a:pt x="13" y="258"/>
                    <a:pt x="13" y="258"/>
                    <a:pt x="13" y="258"/>
                  </a:cubicBezTo>
                  <a:cubicBezTo>
                    <a:pt x="12" y="260"/>
                    <a:pt x="12" y="260"/>
                    <a:pt x="12" y="260"/>
                  </a:cubicBezTo>
                  <a:cubicBezTo>
                    <a:pt x="12" y="262"/>
                    <a:pt x="12" y="262"/>
                    <a:pt x="12" y="262"/>
                  </a:cubicBezTo>
                  <a:cubicBezTo>
                    <a:pt x="12" y="274"/>
                    <a:pt x="11" y="285"/>
                    <a:pt x="11" y="297"/>
                  </a:cubicBezTo>
                  <a:cubicBezTo>
                    <a:pt x="11" y="308"/>
                    <a:pt x="12" y="319"/>
                    <a:pt x="14" y="330"/>
                  </a:cubicBezTo>
                  <a:cubicBezTo>
                    <a:pt x="16" y="341"/>
                    <a:pt x="19" y="351"/>
                    <a:pt x="25" y="360"/>
                  </a:cubicBezTo>
                  <a:cubicBezTo>
                    <a:pt x="31" y="370"/>
                    <a:pt x="38" y="378"/>
                    <a:pt x="47" y="385"/>
                  </a:cubicBezTo>
                  <a:cubicBezTo>
                    <a:pt x="48" y="386"/>
                    <a:pt x="49" y="387"/>
                    <a:pt x="50" y="388"/>
                  </a:cubicBezTo>
                  <a:cubicBezTo>
                    <a:pt x="51" y="389"/>
                    <a:pt x="53" y="390"/>
                    <a:pt x="54" y="391"/>
                  </a:cubicBezTo>
                  <a:cubicBezTo>
                    <a:pt x="57" y="393"/>
                    <a:pt x="57" y="393"/>
                    <a:pt x="57" y="393"/>
                  </a:cubicBezTo>
                  <a:cubicBezTo>
                    <a:pt x="61" y="395"/>
                    <a:pt x="61" y="395"/>
                    <a:pt x="61" y="395"/>
                  </a:cubicBezTo>
                  <a:cubicBezTo>
                    <a:pt x="66" y="398"/>
                    <a:pt x="71" y="401"/>
                    <a:pt x="76" y="404"/>
                  </a:cubicBezTo>
                  <a:cubicBezTo>
                    <a:pt x="86" y="409"/>
                    <a:pt x="96" y="415"/>
                    <a:pt x="106" y="420"/>
                  </a:cubicBezTo>
                  <a:cubicBezTo>
                    <a:pt x="95" y="415"/>
                    <a:pt x="85" y="411"/>
                    <a:pt x="74" y="406"/>
                  </a:cubicBezTo>
                  <a:cubicBezTo>
                    <a:pt x="69" y="404"/>
                    <a:pt x="64" y="401"/>
                    <a:pt x="59" y="398"/>
                  </a:cubicBezTo>
                  <a:cubicBezTo>
                    <a:pt x="55" y="396"/>
                    <a:pt x="55" y="396"/>
                    <a:pt x="55" y="396"/>
                  </a:cubicBezTo>
                  <a:cubicBezTo>
                    <a:pt x="51" y="394"/>
                    <a:pt x="51" y="394"/>
                    <a:pt x="51" y="394"/>
                  </a:cubicBezTo>
                  <a:cubicBezTo>
                    <a:pt x="50" y="393"/>
                    <a:pt x="49" y="393"/>
                    <a:pt x="48" y="392"/>
                  </a:cubicBezTo>
                  <a:cubicBezTo>
                    <a:pt x="46" y="391"/>
                    <a:pt x="45" y="390"/>
                    <a:pt x="44" y="389"/>
                  </a:cubicBezTo>
                  <a:cubicBezTo>
                    <a:pt x="35" y="382"/>
                    <a:pt x="26" y="374"/>
                    <a:pt x="19" y="364"/>
                  </a:cubicBezTo>
                  <a:cubicBezTo>
                    <a:pt x="12" y="354"/>
                    <a:pt x="8" y="343"/>
                    <a:pt x="5" y="332"/>
                  </a:cubicBezTo>
                  <a:cubicBezTo>
                    <a:pt x="2" y="320"/>
                    <a:pt x="1" y="308"/>
                    <a:pt x="1" y="297"/>
                  </a:cubicBezTo>
                  <a:cubicBezTo>
                    <a:pt x="0" y="285"/>
                    <a:pt x="0" y="274"/>
                    <a:pt x="0" y="262"/>
                  </a:cubicBezTo>
                  <a:cubicBezTo>
                    <a:pt x="0" y="260"/>
                    <a:pt x="0" y="260"/>
                    <a:pt x="0" y="260"/>
                  </a:cubicBezTo>
                  <a:cubicBezTo>
                    <a:pt x="0" y="258"/>
                    <a:pt x="0" y="258"/>
                    <a:pt x="0" y="258"/>
                  </a:cubicBezTo>
                  <a:cubicBezTo>
                    <a:pt x="0" y="253"/>
                    <a:pt x="0" y="253"/>
                    <a:pt x="0" y="253"/>
                  </a:cubicBezTo>
                  <a:cubicBezTo>
                    <a:pt x="0" y="252"/>
                    <a:pt x="0" y="250"/>
                    <a:pt x="0" y="249"/>
                  </a:cubicBezTo>
                  <a:cubicBezTo>
                    <a:pt x="1" y="244"/>
                    <a:pt x="1" y="244"/>
                    <a:pt x="1" y="244"/>
                  </a:cubicBezTo>
                  <a:cubicBezTo>
                    <a:pt x="1" y="243"/>
                    <a:pt x="1" y="241"/>
                    <a:pt x="1" y="240"/>
                  </a:cubicBezTo>
                  <a:cubicBezTo>
                    <a:pt x="2" y="235"/>
                    <a:pt x="2" y="235"/>
                    <a:pt x="2" y="235"/>
                  </a:cubicBezTo>
                  <a:cubicBezTo>
                    <a:pt x="2" y="234"/>
                    <a:pt x="3" y="232"/>
                    <a:pt x="3" y="231"/>
                  </a:cubicBezTo>
                  <a:cubicBezTo>
                    <a:pt x="4" y="227"/>
                    <a:pt x="4" y="227"/>
                    <a:pt x="4" y="227"/>
                  </a:cubicBezTo>
                  <a:cubicBezTo>
                    <a:pt x="7" y="215"/>
                    <a:pt x="11" y="204"/>
                    <a:pt x="17" y="193"/>
                  </a:cubicBezTo>
                  <a:cubicBezTo>
                    <a:pt x="23" y="182"/>
                    <a:pt x="30" y="173"/>
                    <a:pt x="37" y="163"/>
                  </a:cubicBezTo>
                  <a:cubicBezTo>
                    <a:pt x="45" y="154"/>
                    <a:pt x="53" y="146"/>
                    <a:pt x="62" y="138"/>
                  </a:cubicBezTo>
                  <a:cubicBezTo>
                    <a:pt x="71" y="130"/>
                    <a:pt x="80" y="122"/>
                    <a:pt x="89" y="116"/>
                  </a:cubicBezTo>
                  <a:cubicBezTo>
                    <a:pt x="92" y="114"/>
                    <a:pt x="94" y="112"/>
                    <a:pt x="97" y="111"/>
                  </a:cubicBezTo>
                  <a:cubicBezTo>
                    <a:pt x="104" y="106"/>
                    <a:pt x="104" y="106"/>
                    <a:pt x="104" y="106"/>
                  </a:cubicBezTo>
                  <a:cubicBezTo>
                    <a:pt x="107" y="104"/>
                    <a:pt x="109" y="103"/>
                    <a:pt x="112" y="101"/>
                  </a:cubicBezTo>
                  <a:cubicBezTo>
                    <a:pt x="115" y="99"/>
                    <a:pt x="115" y="99"/>
                    <a:pt x="115" y="99"/>
                  </a:cubicBezTo>
                  <a:cubicBezTo>
                    <a:pt x="119" y="97"/>
                    <a:pt x="119" y="97"/>
                    <a:pt x="119" y="97"/>
                  </a:cubicBezTo>
                  <a:cubicBezTo>
                    <a:pt x="129" y="91"/>
                    <a:pt x="140" y="85"/>
                    <a:pt x="150" y="80"/>
                  </a:cubicBezTo>
                  <a:cubicBezTo>
                    <a:pt x="158" y="77"/>
                    <a:pt x="158" y="77"/>
                    <a:pt x="158" y="77"/>
                  </a:cubicBezTo>
                  <a:cubicBezTo>
                    <a:pt x="161" y="75"/>
                    <a:pt x="163" y="74"/>
                    <a:pt x="166" y="73"/>
                  </a:cubicBezTo>
                  <a:cubicBezTo>
                    <a:pt x="171" y="71"/>
                    <a:pt x="177" y="69"/>
                    <a:pt x="182" y="66"/>
                  </a:cubicBezTo>
                  <a:cubicBezTo>
                    <a:pt x="193" y="62"/>
                    <a:pt x="204" y="58"/>
                    <a:pt x="215" y="54"/>
                  </a:cubicBezTo>
                  <a:cubicBezTo>
                    <a:pt x="226" y="51"/>
                    <a:pt x="237" y="47"/>
                    <a:pt x="248" y="44"/>
                  </a:cubicBezTo>
                  <a:cubicBezTo>
                    <a:pt x="247" y="45"/>
                    <a:pt x="247" y="45"/>
                    <a:pt x="247" y="45"/>
                  </a:cubicBezTo>
                  <a:cubicBezTo>
                    <a:pt x="259" y="39"/>
                    <a:pt x="259" y="39"/>
                    <a:pt x="259" y="39"/>
                  </a:cubicBezTo>
                  <a:cubicBezTo>
                    <a:pt x="263" y="38"/>
                    <a:pt x="267" y="36"/>
                    <a:pt x="271" y="34"/>
                  </a:cubicBezTo>
                  <a:cubicBezTo>
                    <a:pt x="280" y="31"/>
                    <a:pt x="288" y="28"/>
                    <a:pt x="296" y="25"/>
                  </a:cubicBezTo>
                  <a:cubicBezTo>
                    <a:pt x="298" y="25"/>
                    <a:pt x="301" y="24"/>
                    <a:pt x="303" y="23"/>
                  </a:cubicBezTo>
                  <a:cubicBezTo>
                    <a:pt x="309" y="22"/>
                    <a:pt x="309" y="22"/>
                    <a:pt x="309" y="22"/>
                  </a:cubicBezTo>
                  <a:cubicBezTo>
                    <a:pt x="315" y="20"/>
                    <a:pt x="315" y="20"/>
                    <a:pt x="315" y="20"/>
                  </a:cubicBezTo>
                  <a:cubicBezTo>
                    <a:pt x="322" y="18"/>
                    <a:pt x="322" y="18"/>
                    <a:pt x="322" y="18"/>
                  </a:cubicBezTo>
                  <a:cubicBezTo>
                    <a:pt x="326" y="17"/>
                    <a:pt x="330" y="16"/>
                    <a:pt x="335" y="15"/>
                  </a:cubicBezTo>
                  <a:cubicBezTo>
                    <a:pt x="339" y="14"/>
                    <a:pt x="343" y="13"/>
                    <a:pt x="348" y="12"/>
                  </a:cubicBezTo>
                  <a:cubicBezTo>
                    <a:pt x="356" y="10"/>
                    <a:pt x="365" y="9"/>
                    <a:pt x="374" y="7"/>
                  </a:cubicBezTo>
                  <a:cubicBezTo>
                    <a:pt x="378" y="6"/>
                    <a:pt x="383" y="6"/>
                    <a:pt x="387" y="5"/>
                  </a:cubicBezTo>
                  <a:cubicBezTo>
                    <a:pt x="400" y="3"/>
                    <a:pt x="400" y="3"/>
                    <a:pt x="400" y="3"/>
                  </a:cubicBezTo>
                  <a:cubicBezTo>
                    <a:pt x="413" y="2"/>
                    <a:pt x="413" y="2"/>
                    <a:pt x="413" y="2"/>
                  </a:cubicBezTo>
                  <a:cubicBezTo>
                    <a:pt x="427" y="1"/>
                    <a:pt x="427" y="1"/>
                    <a:pt x="427" y="1"/>
                  </a:cubicBezTo>
                  <a:cubicBezTo>
                    <a:pt x="431" y="1"/>
                    <a:pt x="435" y="0"/>
                    <a:pt x="440" y="0"/>
                  </a:cubicBezTo>
                  <a:cubicBezTo>
                    <a:pt x="447" y="0"/>
                    <a:pt x="447" y="0"/>
                    <a:pt x="447" y="0"/>
                  </a:cubicBezTo>
                  <a:cubicBezTo>
                    <a:pt x="449" y="0"/>
                    <a:pt x="451" y="0"/>
                    <a:pt x="453" y="0"/>
                  </a:cubicBezTo>
                  <a:cubicBezTo>
                    <a:pt x="460" y="0"/>
                    <a:pt x="460" y="0"/>
                    <a:pt x="460" y="0"/>
                  </a:cubicBezTo>
                  <a:cubicBezTo>
                    <a:pt x="463" y="0"/>
                    <a:pt x="463" y="0"/>
                    <a:pt x="463" y="0"/>
                  </a:cubicBezTo>
                  <a:cubicBezTo>
                    <a:pt x="466" y="0"/>
                    <a:pt x="466" y="0"/>
                    <a:pt x="466" y="0"/>
                  </a:cubicBezTo>
                  <a:cubicBezTo>
                    <a:pt x="473" y="0"/>
                    <a:pt x="473" y="0"/>
                    <a:pt x="473" y="0"/>
                  </a:cubicBezTo>
                  <a:cubicBezTo>
                    <a:pt x="480" y="0"/>
                    <a:pt x="480" y="0"/>
                    <a:pt x="480" y="0"/>
                  </a:cubicBezTo>
                  <a:cubicBezTo>
                    <a:pt x="489" y="0"/>
                    <a:pt x="498" y="1"/>
                    <a:pt x="506" y="2"/>
                  </a:cubicBezTo>
                  <a:cubicBezTo>
                    <a:pt x="520" y="3"/>
                    <a:pt x="520" y="3"/>
                    <a:pt x="520" y="3"/>
                  </a:cubicBezTo>
                  <a:cubicBezTo>
                    <a:pt x="533" y="5"/>
                    <a:pt x="533" y="5"/>
                    <a:pt x="533" y="5"/>
                  </a:cubicBezTo>
                  <a:cubicBezTo>
                    <a:pt x="537" y="6"/>
                    <a:pt x="541" y="7"/>
                    <a:pt x="546" y="7"/>
                  </a:cubicBezTo>
                  <a:cubicBezTo>
                    <a:pt x="550" y="8"/>
                    <a:pt x="555" y="9"/>
                    <a:pt x="559" y="10"/>
                  </a:cubicBezTo>
                  <a:cubicBezTo>
                    <a:pt x="563" y="11"/>
                    <a:pt x="568" y="11"/>
                    <a:pt x="572" y="12"/>
                  </a:cubicBezTo>
                  <a:cubicBezTo>
                    <a:pt x="576" y="13"/>
                    <a:pt x="581" y="14"/>
                    <a:pt x="585" y="15"/>
                  </a:cubicBezTo>
                  <a:cubicBezTo>
                    <a:pt x="589" y="17"/>
                    <a:pt x="593" y="18"/>
                    <a:pt x="598" y="19"/>
                  </a:cubicBezTo>
                  <a:cubicBezTo>
                    <a:pt x="602" y="20"/>
                    <a:pt x="606" y="21"/>
                    <a:pt x="610" y="22"/>
                  </a:cubicBezTo>
                  <a:cubicBezTo>
                    <a:pt x="615" y="24"/>
                    <a:pt x="619" y="25"/>
                    <a:pt x="623" y="26"/>
                  </a:cubicBezTo>
                  <a:cubicBezTo>
                    <a:pt x="636" y="31"/>
                    <a:pt x="636" y="31"/>
                    <a:pt x="636" y="31"/>
                  </a:cubicBezTo>
                  <a:cubicBezTo>
                    <a:pt x="648" y="35"/>
                    <a:pt x="648" y="35"/>
                    <a:pt x="648" y="35"/>
                  </a:cubicBezTo>
                  <a:cubicBezTo>
                    <a:pt x="661" y="40"/>
                    <a:pt x="661" y="40"/>
                    <a:pt x="661" y="40"/>
                  </a:cubicBezTo>
                  <a:cubicBezTo>
                    <a:pt x="659" y="40"/>
                    <a:pt x="659" y="40"/>
                    <a:pt x="659" y="40"/>
                  </a:cubicBezTo>
                  <a:cubicBezTo>
                    <a:pt x="671" y="43"/>
                    <a:pt x="683" y="46"/>
                    <a:pt x="695" y="50"/>
                  </a:cubicBezTo>
                  <a:cubicBezTo>
                    <a:pt x="702" y="52"/>
                    <a:pt x="708" y="54"/>
                    <a:pt x="714" y="56"/>
                  </a:cubicBezTo>
                  <a:cubicBezTo>
                    <a:pt x="717" y="57"/>
                    <a:pt x="720" y="58"/>
                    <a:pt x="723" y="59"/>
                  </a:cubicBezTo>
                  <a:cubicBezTo>
                    <a:pt x="726" y="60"/>
                    <a:pt x="729" y="61"/>
                    <a:pt x="732" y="62"/>
                  </a:cubicBezTo>
                  <a:cubicBezTo>
                    <a:pt x="740" y="66"/>
                    <a:pt x="740" y="66"/>
                    <a:pt x="740" y="66"/>
                  </a:cubicBezTo>
                  <a:cubicBezTo>
                    <a:pt x="743" y="67"/>
                    <a:pt x="746" y="68"/>
                    <a:pt x="749" y="69"/>
                  </a:cubicBezTo>
                  <a:cubicBezTo>
                    <a:pt x="754" y="71"/>
                    <a:pt x="754" y="71"/>
                    <a:pt x="754" y="71"/>
                  </a:cubicBezTo>
                  <a:cubicBezTo>
                    <a:pt x="758" y="73"/>
                    <a:pt x="758" y="73"/>
                    <a:pt x="758" y="73"/>
                  </a:cubicBezTo>
                  <a:cubicBezTo>
                    <a:pt x="767" y="77"/>
                    <a:pt x="767" y="77"/>
                    <a:pt x="767" y="77"/>
                  </a:cubicBezTo>
                  <a:cubicBezTo>
                    <a:pt x="778" y="82"/>
                    <a:pt x="790" y="88"/>
                    <a:pt x="801" y="94"/>
                  </a:cubicBezTo>
                  <a:cubicBezTo>
                    <a:pt x="812" y="101"/>
                    <a:pt x="823" y="108"/>
                    <a:pt x="833" y="115"/>
                  </a:cubicBezTo>
                  <a:cubicBezTo>
                    <a:pt x="844" y="122"/>
                    <a:pt x="854" y="130"/>
                    <a:pt x="864" y="139"/>
                  </a:cubicBezTo>
                  <a:cubicBezTo>
                    <a:pt x="873" y="148"/>
                    <a:pt x="882" y="157"/>
                    <a:pt x="890" y="168"/>
                  </a:cubicBezTo>
                  <a:cubicBezTo>
                    <a:pt x="898" y="178"/>
                    <a:pt x="905" y="189"/>
                    <a:pt x="911" y="201"/>
                  </a:cubicBezTo>
                  <a:cubicBezTo>
                    <a:pt x="916" y="213"/>
                    <a:pt x="920" y="226"/>
                    <a:pt x="922" y="239"/>
                  </a:cubicBezTo>
                  <a:cubicBezTo>
                    <a:pt x="923" y="242"/>
                    <a:pt x="923" y="245"/>
                    <a:pt x="923" y="249"/>
                  </a:cubicBezTo>
                  <a:cubicBezTo>
                    <a:pt x="923" y="251"/>
                    <a:pt x="923" y="251"/>
                    <a:pt x="923" y="251"/>
                  </a:cubicBezTo>
                  <a:cubicBezTo>
                    <a:pt x="924" y="254"/>
                    <a:pt x="924" y="254"/>
                    <a:pt x="924" y="254"/>
                  </a:cubicBezTo>
                  <a:cubicBezTo>
                    <a:pt x="924" y="258"/>
                    <a:pt x="924" y="258"/>
                    <a:pt x="924" y="258"/>
                  </a:cubicBezTo>
                  <a:cubicBezTo>
                    <a:pt x="924" y="260"/>
                    <a:pt x="924" y="260"/>
                    <a:pt x="924" y="260"/>
                  </a:cubicBezTo>
                  <a:cubicBezTo>
                    <a:pt x="924" y="260"/>
                    <a:pt x="924" y="260"/>
                    <a:pt x="924" y="260"/>
                  </a:cubicBezTo>
                  <a:cubicBezTo>
                    <a:pt x="924" y="260"/>
                    <a:pt x="924" y="260"/>
                    <a:pt x="924" y="260"/>
                  </a:cubicBezTo>
                  <a:cubicBezTo>
                    <a:pt x="924" y="260"/>
                    <a:pt x="924" y="260"/>
                    <a:pt x="924" y="260"/>
                  </a:cubicBezTo>
                  <a:cubicBezTo>
                    <a:pt x="924" y="261"/>
                    <a:pt x="924" y="261"/>
                    <a:pt x="924" y="261"/>
                  </a:cubicBezTo>
                  <a:cubicBezTo>
                    <a:pt x="924" y="263"/>
                    <a:pt x="924" y="263"/>
                    <a:pt x="924" y="263"/>
                  </a:cubicBezTo>
                  <a:cubicBezTo>
                    <a:pt x="923" y="268"/>
                    <a:pt x="923" y="268"/>
                    <a:pt x="923" y="268"/>
                  </a:cubicBezTo>
                  <a:cubicBezTo>
                    <a:pt x="923" y="271"/>
                    <a:pt x="923" y="275"/>
                    <a:pt x="923" y="278"/>
                  </a:cubicBezTo>
                  <a:cubicBezTo>
                    <a:pt x="922" y="290"/>
                    <a:pt x="921" y="303"/>
                    <a:pt x="918" y="316"/>
                  </a:cubicBezTo>
                  <a:cubicBezTo>
                    <a:pt x="916" y="328"/>
                    <a:pt x="912" y="340"/>
                    <a:pt x="907" y="352"/>
                  </a:cubicBezTo>
                  <a:cubicBezTo>
                    <a:pt x="903" y="364"/>
                    <a:pt x="897" y="376"/>
                    <a:pt x="890" y="386"/>
                  </a:cubicBezTo>
                  <a:cubicBezTo>
                    <a:pt x="886" y="392"/>
                    <a:pt x="882" y="397"/>
                    <a:pt x="877" y="401"/>
                  </a:cubicBezTo>
                  <a:cubicBezTo>
                    <a:pt x="873" y="406"/>
                    <a:pt x="868" y="410"/>
                    <a:pt x="863" y="414"/>
                  </a:cubicBezTo>
                  <a:cubicBezTo>
                    <a:pt x="862" y="415"/>
                    <a:pt x="861" y="416"/>
                    <a:pt x="859" y="417"/>
                  </a:cubicBezTo>
                  <a:cubicBezTo>
                    <a:pt x="857" y="418"/>
                    <a:pt x="857" y="418"/>
                    <a:pt x="857" y="418"/>
                  </a:cubicBezTo>
                  <a:cubicBezTo>
                    <a:pt x="857" y="419"/>
                    <a:pt x="856" y="419"/>
                    <a:pt x="856" y="420"/>
                  </a:cubicBezTo>
                  <a:cubicBezTo>
                    <a:pt x="854" y="422"/>
                    <a:pt x="852" y="424"/>
                    <a:pt x="849" y="426"/>
                  </a:cubicBezTo>
                  <a:cubicBezTo>
                    <a:pt x="845" y="431"/>
                    <a:pt x="841" y="435"/>
                    <a:pt x="836" y="439"/>
                  </a:cubicBezTo>
                  <a:cubicBezTo>
                    <a:pt x="831" y="443"/>
                    <a:pt x="826" y="447"/>
                    <a:pt x="820" y="450"/>
                  </a:cubicBezTo>
                  <a:cubicBezTo>
                    <a:pt x="815" y="454"/>
                    <a:pt x="809" y="456"/>
                    <a:pt x="804" y="4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4" name="Freeform 31"/>
            <p:cNvSpPr>
              <a:spLocks/>
            </p:cNvSpPr>
            <p:nvPr/>
          </p:nvSpPr>
          <p:spPr bwMode="auto">
            <a:xfrm>
              <a:off x="1356698" y="4446587"/>
              <a:ext cx="179388" cy="1363664"/>
            </a:xfrm>
            <a:custGeom>
              <a:avLst/>
              <a:gdLst>
                <a:gd name="T0" fmla="*/ 18 w 113"/>
                <a:gd name="T1" fmla="*/ 0 h 859"/>
                <a:gd name="T2" fmla="*/ 0 w 113"/>
                <a:gd name="T3" fmla="*/ 95 h 859"/>
                <a:gd name="T4" fmla="*/ 0 w 113"/>
                <a:gd name="T5" fmla="*/ 516 h 859"/>
                <a:gd name="T6" fmla="*/ 0 w 113"/>
                <a:gd name="T7" fmla="*/ 574 h 859"/>
                <a:gd name="T8" fmla="*/ 18 w 113"/>
                <a:gd name="T9" fmla="*/ 611 h 859"/>
                <a:gd name="T10" fmla="*/ 45 w 113"/>
                <a:gd name="T11" fmla="*/ 644 h 859"/>
                <a:gd name="T12" fmla="*/ 0 w 113"/>
                <a:gd name="T13" fmla="*/ 699 h 859"/>
                <a:gd name="T14" fmla="*/ 23 w 113"/>
                <a:gd name="T15" fmla="*/ 859 h 859"/>
                <a:gd name="T16" fmla="*/ 66 w 113"/>
                <a:gd name="T17" fmla="*/ 831 h 859"/>
                <a:gd name="T18" fmla="*/ 66 w 113"/>
                <a:gd name="T19" fmla="*/ 754 h 859"/>
                <a:gd name="T20" fmla="*/ 113 w 113"/>
                <a:gd name="T21" fmla="*/ 706 h 859"/>
                <a:gd name="T22" fmla="*/ 85 w 113"/>
                <a:gd name="T23" fmla="*/ 566 h 859"/>
                <a:gd name="T24" fmla="*/ 57 w 113"/>
                <a:gd name="T25" fmla="*/ 516 h 859"/>
                <a:gd name="T26" fmla="*/ 30 w 113"/>
                <a:gd name="T27" fmla="*/ 511 h 859"/>
                <a:gd name="T28" fmla="*/ 57 w 113"/>
                <a:gd name="T29" fmla="*/ 398 h 859"/>
                <a:gd name="T30" fmla="*/ 38 w 113"/>
                <a:gd name="T31" fmla="*/ 333 h 859"/>
                <a:gd name="T32" fmla="*/ 57 w 113"/>
                <a:gd name="T33" fmla="*/ 113 h 859"/>
                <a:gd name="T34" fmla="*/ 81 w 113"/>
                <a:gd name="T35" fmla="*/ 98 h 859"/>
                <a:gd name="T36" fmla="*/ 85 w 113"/>
                <a:gd name="T37" fmla="*/ 26 h 859"/>
                <a:gd name="T38" fmla="*/ 18 w 113"/>
                <a:gd name="T39" fmla="*/ 0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859">
                  <a:moveTo>
                    <a:pt x="18" y="0"/>
                  </a:moveTo>
                  <a:lnTo>
                    <a:pt x="0" y="95"/>
                  </a:lnTo>
                  <a:lnTo>
                    <a:pt x="0" y="516"/>
                  </a:lnTo>
                  <a:lnTo>
                    <a:pt x="0" y="574"/>
                  </a:lnTo>
                  <a:lnTo>
                    <a:pt x="18" y="611"/>
                  </a:lnTo>
                  <a:lnTo>
                    <a:pt x="45" y="644"/>
                  </a:lnTo>
                  <a:lnTo>
                    <a:pt x="0" y="699"/>
                  </a:lnTo>
                  <a:lnTo>
                    <a:pt x="23" y="859"/>
                  </a:lnTo>
                  <a:lnTo>
                    <a:pt x="66" y="831"/>
                  </a:lnTo>
                  <a:lnTo>
                    <a:pt x="66" y="754"/>
                  </a:lnTo>
                  <a:lnTo>
                    <a:pt x="113" y="706"/>
                  </a:lnTo>
                  <a:lnTo>
                    <a:pt x="85" y="566"/>
                  </a:lnTo>
                  <a:lnTo>
                    <a:pt x="57" y="516"/>
                  </a:lnTo>
                  <a:lnTo>
                    <a:pt x="30" y="511"/>
                  </a:lnTo>
                  <a:lnTo>
                    <a:pt x="57" y="398"/>
                  </a:lnTo>
                  <a:lnTo>
                    <a:pt x="38" y="333"/>
                  </a:lnTo>
                  <a:lnTo>
                    <a:pt x="57" y="113"/>
                  </a:lnTo>
                  <a:lnTo>
                    <a:pt x="81" y="98"/>
                  </a:lnTo>
                  <a:lnTo>
                    <a:pt x="85" y="26"/>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5" name="Freeform 32"/>
            <p:cNvSpPr>
              <a:spLocks/>
            </p:cNvSpPr>
            <p:nvPr/>
          </p:nvSpPr>
          <p:spPr bwMode="auto">
            <a:xfrm>
              <a:off x="2933701" y="4395788"/>
              <a:ext cx="190500" cy="1008064"/>
            </a:xfrm>
            <a:custGeom>
              <a:avLst/>
              <a:gdLst>
                <a:gd name="T0" fmla="*/ 17 w 120"/>
                <a:gd name="T1" fmla="*/ 49 h 635"/>
                <a:gd name="T2" fmla="*/ 17 w 120"/>
                <a:gd name="T3" fmla="*/ 127 h 635"/>
                <a:gd name="T4" fmla="*/ 37 w 120"/>
                <a:gd name="T5" fmla="*/ 150 h 635"/>
                <a:gd name="T6" fmla="*/ 37 w 120"/>
                <a:gd name="T7" fmla="*/ 358 h 635"/>
                <a:gd name="T8" fmla="*/ 26 w 120"/>
                <a:gd name="T9" fmla="*/ 380 h 635"/>
                <a:gd name="T10" fmla="*/ 0 w 120"/>
                <a:gd name="T11" fmla="*/ 606 h 635"/>
                <a:gd name="T12" fmla="*/ 37 w 120"/>
                <a:gd name="T13" fmla="*/ 635 h 635"/>
                <a:gd name="T14" fmla="*/ 84 w 120"/>
                <a:gd name="T15" fmla="*/ 621 h 635"/>
                <a:gd name="T16" fmla="*/ 120 w 120"/>
                <a:gd name="T17" fmla="*/ 621 h 635"/>
                <a:gd name="T18" fmla="*/ 120 w 120"/>
                <a:gd name="T19" fmla="*/ 573 h 635"/>
                <a:gd name="T20" fmla="*/ 102 w 120"/>
                <a:gd name="T21" fmla="*/ 555 h 635"/>
                <a:gd name="T22" fmla="*/ 120 w 120"/>
                <a:gd name="T23" fmla="*/ 380 h 635"/>
                <a:gd name="T24" fmla="*/ 84 w 120"/>
                <a:gd name="T25" fmla="*/ 343 h 635"/>
                <a:gd name="T26" fmla="*/ 98 w 120"/>
                <a:gd name="T27" fmla="*/ 343 h 635"/>
                <a:gd name="T28" fmla="*/ 61 w 120"/>
                <a:gd name="T29" fmla="*/ 138 h 635"/>
                <a:gd name="T30" fmla="*/ 84 w 120"/>
                <a:gd name="T31" fmla="*/ 0 h 635"/>
                <a:gd name="T32" fmla="*/ 17 w 120"/>
                <a:gd name="T33" fmla="*/ 49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635">
                  <a:moveTo>
                    <a:pt x="17" y="49"/>
                  </a:moveTo>
                  <a:lnTo>
                    <a:pt x="17" y="127"/>
                  </a:lnTo>
                  <a:lnTo>
                    <a:pt x="37" y="150"/>
                  </a:lnTo>
                  <a:lnTo>
                    <a:pt x="37" y="358"/>
                  </a:lnTo>
                  <a:lnTo>
                    <a:pt x="26" y="380"/>
                  </a:lnTo>
                  <a:lnTo>
                    <a:pt x="0" y="606"/>
                  </a:lnTo>
                  <a:lnTo>
                    <a:pt x="37" y="635"/>
                  </a:lnTo>
                  <a:lnTo>
                    <a:pt x="84" y="621"/>
                  </a:lnTo>
                  <a:lnTo>
                    <a:pt x="120" y="621"/>
                  </a:lnTo>
                  <a:lnTo>
                    <a:pt x="120" y="573"/>
                  </a:lnTo>
                  <a:lnTo>
                    <a:pt x="102" y="555"/>
                  </a:lnTo>
                  <a:lnTo>
                    <a:pt x="120" y="380"/>
                  </a:lnTo>
                  <a:lnTo>
                    <a:pt x="84" y="343"/>
                  </a:lnTo>
                  <a:lnTo>
                    <a:pt x="98" y="343"/>
                  </a:lnTo>
                  <a:lnTo>
                    <a:pt x="61" y="138"/>
                  </a:lnTo>
                  <a:lnTo>
                    <a:pt x="84" y="0"/>
                  </a:lnTo>
                  <a:lnTo>
                    <a:pt x="17"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39" name="Group 38"/>
          <p:cNvGrpSpPr/>
          <p:nvPr/>
        </p:nvGrpSpPr>
        <p:grpSpPr>
          <a:xfrm>
            <a:off x="2096977" y="1267058"/>
            <a:ext cx="3229957" cy="4340977"/>
            <a:chOff x="1187451" y="3863975"/>
            <a:chExt cx="1790699" cy="2406650"/>
          </a:xfrm>
          <a:solidFill>
            <a:srgbClr val="C00000"/>
          </a:solidFill>
        </p:grpSpPr>
        <p:sp>
          <p:nvSpPr>
            <p:cNvPr id="40" name="Freeform 43"/>
            <p:cNvSpPr>
              <a:spLocks/>
            </p:cNvSpPr>
            <p:nvPr/>
          </p:nvSpPr>
          <p:spPr bwMode="auto">
            <a:xfrm>
              <a:off x="1187451" y="4470400"/>
              <a:ext cx="1776412" cy="992187"/>
            </a:xfrm>
            <a:custGeom>
              <a:avLst/>
              <a:gdLst>
                <a:gd name="T0" fmla="*/ 657 w 918"/>
                <a:gd name="T1" fmla="*/ 39 h 512"/>
                <a:gd name="T2" fmla="*/ 464 w 918"/>
                <a:gd name="T3" fmla="*/ 0 h 512"/>
                <a:gd name="T4" fmla="*/ 252 w 918"/>
                <a:gd name="T5" fmla="*/ 43 h 512"/>
                <a:gd name="T6" fmla="*/ 7 w 918"/>
                <a:gd name="T7" fmla="*/ 248 h 512"/>
                <a:gd name="T8" fmla="*/ 50 w 918"/>
                <a:gd name="T9" fmla="*/ 378 h 512"/>
                <a:gd name="T10" fmla="*/ 481 w 918"/>
                <a:gd name="T11" fmla="*/ 512 h 512"/>
                <a:gd name="T12" fmla="*/ 857 w 918"/>
                <a:gd name="T13" fmla="*/ 404 h 512"/>
                <a:gd name="T14" fmla="*/ 918 w 918"/>
                <a:gd name="T15" fmla="*/ 248 h 512"/>
                <a:gd name="T16" fmla="*/ 657 w 918"/>
                <a:gd name="T17" fmla="*/ 3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8" h="512">
                  <a:moveTo>
                    <a:pt x="657" y="39"/>
                  </a:moveTo>
                  <a:cubicBezTo>
                    <a:pt x="592" y="12"/>
                    <a:pt x="517" y="0"/>
                    <a:pt x="464" y="0"/>
                  </a:cubicBezTo>
                  <a:cubicBezTo>
                    <a:pt x="404" y="0"/>
                    <a:pt x="321" y="11"/>
                    <a:pt x="252" y="43"/>
                  </a:cubicBezTo>
                  <a:cubicBezTo>
                    <a:pt x="107" y="82"/>
                    <a:pt x="7" y="159"/>
                    <a:pt x="7" y="248"/>
                  </a:cubicBezTo>
                  <a:cubicBezTo>
                    <a:pt x="7" y="296"/>
                    <a:pt x="0" y="341"/>
                    <a:pt x="50" y="378"/>
                  </a:cubicBezTo>
                  <a:cubicBezTo>
                    <a:pt x="79" y="400"/>
                    <a:pt x="323" y="512"/>
                    <a:pt x="481" y="512"/>
                  </a:cubicBezTo>
                  <a:cubicBezTo>
                    <a:pt x="636" y="512"/>
                    <a:pt x="831" y="423"/>
                    <a:pt x="857" y="404"/>
                  </a:cubicBezTo>
                  <a:cubicBezTo>
                    <a:pt x="909" y="367"/>
                    <a:pt x="918" y="298"/>
                    <a:pt x="918" y="248"/>
                  </a:cubicBezTo>
                  <a:cubicBezTo>
                    <a:pt x="918" y="156"/>
                    <a:pt x="811" y="76"/>
                    <a:pt x="657"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 name="Freeform 44"/>
            <p:cNvSpPr>
              <a:spLocks/>
            </p:cNvSpPr>
            <p:nvPr/>
          </p:nvSpPr>
          <p:spPr bwMode="auto">
            <a:xfrm>
              <a:off x="1187451" y="4470400"/>
              <a:ext cx="1776412" cy="992187"/>
            </a:xfrm>
            <a:custGeom>
              <a:avLst/>
              <a:gdLst>
                <a:gd name="T0" fmla="*/ 657 w 918"/>
                <a:gd name="T1" fmla="*/ 39 h 512"/>
                <a:gd name="T2" fmla="*/ 464 w 918"/>
                <a:gd name="T3" fmla="*/ 0 h 512"/>
                <a:gd name="T4" fmla="*/ 252 w 918"/>
                <a:gd name="T5" fmla="*/ 43 h 512"/>
                <a:gd name="T6" fmla="*/ 7 w 918"/>
                <a:gd name="T7" fmla="*/ 248 h 512"/>
                <a:gd name="T8" fmla="*/ 50 w 918"/>
                <a:gd name="T9" fmla="*/ 378 h 512"/>
                <a:gd name="T10" fmla="*/ 481 w 918"/>
                <a:gd name="T11" fmla="*/ 512 h 512"/>
                <a:gd name="T12" fmla="*/ 857 w 918"/>
                <a:gd name="T13" fmla="*/ 404 h 512"/>
                <a:gd name="T14" fmla="*/ 918 w 918"/>
                <a:gd name="T15" fmla="*/ 248 h 512"/>
                <a:gd name="T16" fmla="*/ 657 w 918"/>
                <a:gd name="T17" fmla="*/ 3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8" h="512">
                  <a:moveTo>
                    <a:pt x="657" y="39"/>
                  </a:moveTo>
                  <a:cubicBezTo>
                    <a:pt x="592" y="12"/>
                    <a:pt x="517" y="0"/>
                    <a:pt x="464" y="0"/>
                  </a:cubicBezTo>
                  <a:cubicBezTo>
                    <a:pt x="404" y="0"/>
                    <a:pt x="321" y="11"/>
                    <a:pt x="252" y="43"/>
                  </a:cubicBezTo>
                  <a:cubicBezTo>
                    <a:pt x="107" y="82"/>
                    <a:pt x="7" y="159"/>
                    <a:pt x="7" y="248"/>
                  </a:cubicBezTo>
                  <a:cubicBezTo>
                    <a:pt x="7" y="296"/>
                    <a:pt x="0" y="341"/>
                    <a:pt x="50" y="378"/>
                  </a:cubicBezTo>
                  <a:cubicBezTo>
                    <a:pt x="79" y="400"/>
                    <a:pt x="323" y="512"/>
                    <a:pt x="481" y="512"/>
                  </a:cubicBezTo>
                  <a:cubicBezTo>
                    <a:pt x="636" y="512"/>
                    <a:pt x="831" y="423"/>
                    <a:pt x="857" y="404"/>
                  </a:cubicBezTo>
                  <a:cubicBezTo>
                    <a:pt x="909" y="367"/>
                    <a:pt x="918" y="298"/>
                    <a:pt x="918" y="248"/>
                  </a:cubicBezTo>
                  <a:cubicBezTo>
                    <a:pt x="918" y="156"/>
                    <a:pt x="811" y="76"/>
                    <a:pt x="657" y="39"/>
                  </a:cubicBezTo>
                  <a:close/>
                </a:path>
              </a:pathLst>
            </a:custGeom>
            <a:grpFill/>
            <a:ln w="23813" cap="flat">
              <a:solidFill>
                <a:srgbClr val="FFFFFF"/>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42" name="Freeform 45"/>
            <p:cNvSpPr>
              <a:spLocks noEditPoints="1"/>
            </p:cNvSpPr>
            <p:nvPr/>
          </p:nvSpPr>
          <p:spPr bwMode="auto">
            <a:xfrm>
              <a:off x="1287463" y="3863975"/>
              <a:ext cx="1617662" cy="1062037"/>
            </a:xfrm>
            <a:custGeom>
              <a:avLst/>
              <a:gdLst>
                <a:gd name="T0" fmla="*/ 623 w 835"/>
                <a:gd name="T1" fmla="*/ 74 h 549"/>
                <a:gd name="T2" fmla="*/ 162 w 835"/>
                <a:gd name="T3" fmla="*/ 95 h 549"/>
                <a:gd name="T4" fmla="*/ 23 w 835"/>
                <a:gd name="T5" fmla="*/ 504 h 549"/>
                <a:gd name="T6" fmla="*/ 419 w 835"/>
                <a:gd name="T7" fmla="*/ 495 h 549"/>
                <a:gd name="T8" fmla="*/ 796 w 835"/>
                <a:gd name="T9" fmla="*/ 506 h 549"/>
                <a:gd name="T10" fmla="*/ 398 w 835"/>
                <a:gd name="T11" fmla="*/ 161 h 549"/>
                <a:gd name="T12" fmla="*/ 413 w 835"/>
                <a:gd name="T13" fmla="*/ 136 h 549"/>
                <a:gd name="T14" fmla="*/ 416 w 835"/>
                <a:gd name="T15" fmla="*/ 192 h 549"/>
                <a:gd name="T16" fmla="*/ 408 w 835"/>
                <a:gd name="T17" fmla="*/ 194 h 549"/>
                <a:gd name="T18" fmla="*/ 398 w 835"/>
                <a:gd name="T19" fmla="*/ 161 h 549"/>
                <a:gd name="T20" fmla="*/ 249 w 835"/>
                <a:gd name="T21" fmla="*/ 252 h 549"/>
                <a:gd name="T22" fmla="*/ 247 w 835"/>
                <a:gd name="T23" fmla="*/ 244 h 549"/>
                <a:gd name="T24" fmla="*/ 251 w 835"/>
                <a:gd name="T25" fmla="*/ 158 h 549"/>
                <a:gd name="T26" fmla="*/ 244 w 835"/>
                <a:gd name="T27" fmla="*/ 152 h 549"/>
                <a:gd name="T28" fmla="*/ 282 w 835"/>
                <a:gd name="T29" fmla="*/ 118 h 549"/>
                <a:gd name="T30" fmla="*/ 290 w 835"/>
                <a:gd name="T31" fmla="*/ 241 h 549"/>
                <a:gd name="T32" fmla="*/ 289 w 835"/>
                <a:gd name="T33" fmla="*/ 252 h 549"/>
                <a:gd name="T34" fmla="*/ 322 w 835"/>
                <a:gd name="T35" fmla="*/ 254 h 549"/>
                <a:gd name="T36" fmla="*/ 300 w 835"/>
                <a:gd name="T37" fmla="*/ 222 h 549"/>
                <a:gd name="T38" fmla="*/ 290 w 835"/>
                <a:gd name="T39" fmla="*/ 191 h 549"/>
                <a:gd name="T40" fmla="*/ 298 w 835"/>
                <a:gd name="T41" fmla="*/ 162 h 549"/>
                <a:gd name="T42" fmla="*/ 288 w 835"/>
                <a:gd name="T43" fmla="*/ 126 h 549"/>
                <a:gd name="T44" fmla="*/ 288 w 835"/>
                <a:gd name="T45" fmla="*/ 114 h 549"/>
                <a:gd name="T46" fmla="*/ 331 w 835"/>
                <a:gd name="T47" fmla="*/ 136 h 549"/>
                <a:gd name="T48" fmla="*/ 307 w 835"/>
                <a:gd name="T49" fmla="*/ 180 h 549"/>
                <a:gd name="T50" fmla="*/ 333 w 835"/>
                <a:gd name="T51" fmla="*/ 224 h 549"/>
                <a:gd name="T52" fmla="*/ 341 w 835"/>
                <a:gd name="T53" fmla="*/ 223 h 549"/>
                <a:gd name="T54" fmla="*/ 338 w 835"/>
                <a:gd name="T55" fmla="*/ 247 h 549"/>
                <a:gd name="T56" fmla="*/ 354 w 835"/>
                <a:gd name="T57" fmla="*/ 251 h 549"/>
                <a:gd name="T58" fmla="*/ 352 w 835"/>
                <a:gd name="T59" fmla="*/ 239 h 549"/>
                <a:gd name="T60" fmla="*/ 355 w 835"/>
                <a:gd name="T61" fmla="*/ 115 h 549"/>
                <a:gd name="T62" fmla="*/ 346 w 835"/>
                <a:gd name="T63" fmla="*/ 99 h 549"/>
                <a:gd name="T64" fmla="*/ 391 w 835"/>
                <a:gd name="T65" fmla="*/ 88 h 549"/>
                <a:gd name="T66" fmla="*/ 430 w 835"/>
                <a:gd name="T67" fmla="*/ 209 h 549"/>
                <a:gd name="T68" fmla="*/ 397 w 835"/>
                <a:gd name="T69" fmla="*/ 251 h 549"/>
                <a:gd name="T70" fmla="*/ 422 w 835"/>
                <a:gd name="T71" fmla="*/ 208 h 549"/>
                <a:gd name="T72" fmla="*/ 430 w 835"/>
                <a:gd name="T73" fmla="*/ 209 h 549"/>
                <a:gd name="T74" fmla="*/ 426 w 835"/>
                <a:gd name="T75" fmla="*/ 140 h 549"/>
                <a:gd name="T76" fmla="*/ 398 w 835"/>
                <a:gd name="T77" fmla="*/ 101 h 549"/>
                <a:gd name="T78" fmla="*/ 432 w 835"/>
                <a:gd name="T79" fmla="*/ 93 h 549"/>
                <a:gd name="T80" fmla="*/ 481 w 835"/>
                <a:gd name="T81" fmla="*/ 252 h 549"/>
                <a:gd name="T82" fmla="*/ 440 w 835"/>
                <a:gd name="T83" fmla="*/ 245 h 549"/>
                <a:gd name="T84" fmla="*/ 448 w 835"/>
                <a:gd name="T85" fmla="*/ 228 h 549"/>
                <a:gd name="T86" fmla="*/ 448 w 835"/>
                <a:gd name="T87" fmla="*/ 111 h 549"/>
                <a:gd name="T88" fmla="*/ 450 w 835"/>
                <a:gd name="T89" fmla="*/ 98 h 549"/>
                <a:gd name="T90" fmla="*/ 481 w 835"/>
                <a:gd name="T91" fmla="*/ 252 h 549"/>
                <a:gd name="T92" fmla="*/ 488 w 835"/>
                <a:gd name="T93" fmla="*/ 241 h 549"/>
                <a:gd name="T94" fmla="*/ 500 w 835"/>
                <a:gd name="T95" fmla="*/ 150 h 549"/>
                <a:gd name="T96" fmla="*/ 492 w 835"/>
                <a:gd name="T97" fmla="*/ 116 h 549"/>
                <a:gd name="T98" fmla="*/ 488 w 835"/>
                <a:gd name="T99" fmla="*/ 252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35" h="549">
                  <a:moveTo>
                    <a:pt x="749" y="266"/>
                  </a:moveTo>
                  <a:cubicBezTo>
                    <a:pt x="749" y="266"/>
                    <a:pt x="690" y="124"/>
                    <a:pt x="623" y="74"/>
                  </a:cubicBezTo>
                  <a:cubicBezTo>
                    <a:pt x="562" y="28"/>
                    <a:pt x="480" y="0"/>
                    <a:pt x="389" y="0"/>
                  </a:cubicBezTo>
                  <a:cubicBezTo>
                    <a:pt x="295" y="0"/>
                    <a:pt x="224" y="45"/>
                    <a:pt x="162" y="95"/>
                  </a:cubicBezTo>
                  <a:cubicBezTo>
                    <a:pt x="100" y="145"/>
                    <a:pt x="34" y="213"/>
                    <a:pt x="34" y="289"/>
                  </a:cubicBezTo>
                  <a:cubicBezTo>
                    <a:pt x="34" y="334"/>
                    <a:pt x="0" y="467"/>
                    <a:pt x="23" y="504"/>
                  </a:cubicBezTo>
                  <a:cubicBezTo>
                    <a:pt x="36" y="525"/>
                    <a:pt x="31" y="544"/>
                    <a:pt x="56" y="549"/>
                  </a:cubicBezTo>
                  <a:cubicBezTo>
                    <a:pt x="210" y="489"/>
                    <a:pt x="315" y="495"/>
                    <a:pt x="419" y="495"/>
                  </a:cubicBezTo>
                  <a:cubicBezTo>
                    <a:pt x="501" y="495"/>
                    <a:pt x="679" y="458"/>
                    <a:pt x="767" y="546"/>
                  </a:cubicBezTo>
                  <a:cubicBezTo>
                    <a:pt x="803" y="546"/>
                    <a:pt x="777" y="527"/>
                    <a:pt x="796" y="506"/>
                  </a:cubicBezTo>
                  <a:cubicBezTo>
                    <a:pt x="835" y="461"/>
                    <a:pt x="749" y="266"/>
                    <a:pt x="749" y="266"/>
                  </a:cubicBezTo>
                  <a:close/>
                  <a:moveTo>
                    <a:pt x="398" y="161"/>
                  </a:moveTo>
                  <a:cubicBezTo>
                    <a:pt x="404" y="159"/>
                    <a:pt x="407" y="151"/>
                    <a:pt x="408" y="143"/>
                  </a:cubicBezTo>
                  <a:cubicBezTo>
                    <a:pt x="409" y="139"/>
                    <a:pt x="410" y="135"/>
                    <a:pt x="413" y="136"/>
                  </a:cubicBezTo>
                  <a:cubicBezTo>
                    <a:pt x="417" y="136"/>
                    <a:pt x="417" y="144"/>
                    <a:pt x="417" y="146"/>
                  </a:cubicBezTo>
                  <a:cubicBezTo>
                    <a:pt x="416" y="161"/>
                    <a:pt x="416" y="177"/>
                    <a:pt x="416" y="192"/>
                  </a:cubicBezTo>
                  <a:cubicBezTo>
                    <a:pt x="416" y="194"/>
                    <a:pt x="417" y="202"/>
                    <a:pt x="412" y="201"/>
                  </a:cubicBezTo>
                  <a:cubicBezTo>
                    <a:pt x="409" y="201"/>
                    <a:pt x="408" y="198"/>
                    <a:pt x="408" y="194"/>
                  </a:cubicBezTo>
                  <a:cubicBezTo>
                    <a:pt x="406" y="186"/>
                    <a:pt x="404" y="177"/>
                    <a:pt x="398" y="175"/>
                  </a:cubicBezTo>
                  <a:cubicBezTo>
                    <a:pt x="398" y="170"/>
                    <a:pt x="398" y="166"/>
                    <a:pt x="398" y="161"/>
                  </a:cubicBezTo>
                  <a:close/>
                  <a:moveTo>
                    <a:pt x="289" y="252"/>
                  </a:moveTo>
                  <a:cubicBezTo>
                    <a:pt x="276" y="252"/>
                    <a:pt x="262" y="252"/>
                    <a:pt x="249" y="252"/>
                  </a:cubicBezTo>
                  <a:cubicBezTo>
                    <a:pt x="249" y="252"/>
                    <a:pt x="244" y="252"/>
                    <a:pt x="244" y="248"/>
                  </a:cubicBezTo>
                  <a:cubicBezTo>
                    <a:pt x="244" y="246"/>
                    <a:pt x="245" y="245"/>
                    <a:pt x="247" y="244"/>
                  </a:cubicBezTo>
                  <a:cubicBezTo>
                    <a:pt x="252" y="242"/>
                    <a:pt x="252" y="241"/>
                    <a:pt x="252" y="236"/>
                  </a:cubicBezTo>
                  <a:cubicBezTo>
                    <a:pt x="251" y="210"/>
                    <a:pt x="251" y="184"/>
                    <a:pt x="251" y="158"/>
                  </a:cubicBezTo>
                  <a:cubicBezTo>
                    <a:pt x="251" y="153"/>
                    <a:pt x="251" y="152"/>
                    <a:pt x="247" y="154"/>
                  </a:cubicBezTo>
                  <a:cubicBezTo>
                    <a:pt x="245" y="155"/>
                    <a:pt x="244" y="154"/>
                    <a:pt x="244" y="152"/>
                  </a:cubicBezTo>
                  <a:cubicBezTo>
                    <a:pt x="244" y="148"/>
                    <a:pt x="248" y="144"/>
                    <a:pt x="248" y="144"/>
                  </a:cubicBezTo>
                  <a:cubicBezTo>
                    <a:pt x="259" y="134"/>
                    <a:pt x="270" y="126"/>
                    <a:pt x="282" y="118"/>
                  </a:cubicBezTo>
                  <a:cubicBezTo>
                    <a:pt x="283" y="156"/>
                    <a:pt x="284" y="194"/>
                    <a:pt x="285" y="232"/>
                  </a:cubicBezTo>
                  <a:cubicBezTo>
                    <a:pt x="286" y="238"/>
                    <a:pt x="285" y="239"/>
                    <a:pt x="290" y="241"/>
                  </a:cubicBezTo>
                  <a:cubicBezTo>
                    <a:pt x="292" y="242"/>
                    <a:pt x="294" y="243"/>
                    <a:pt x="294" y="246"/>
                  </a:cubicBezTo>
                  <a:cubicBezTo>
                    <a:pt x="294" y="251"/>
                    <a:pt x="289" y="252"/>
                    <a:pt x="289" y="252"/>
                  </a:cubicBezTo>
                  <a:close/>
                  <a:moveTo>
                    <a:pt x="338" y="247"/>
                  </a:moveTo>
                  <a:cubicBezTo>
                    <a:pt x="333" y="253"/>
                    <a:pt x="328" y="254"/>
                    <a:pt x="322" y="254"/>
                  </a:cubicBezTo>
                  <a:cubicBezTo>
                    <a:pt x="316" y="254"/>
                    <a:pt x="311" y="252"/>
                    <a:pt x="306" y="246"/>
                  </a:cubicBezTo>
                  <a:cubicBezTo>
                    <a:pt x="301" y="240"/>
                    <a:pt x="300" y="231"/>
                    <a:pt x="300" y="222"/>
                  </a:cubicBezTo>
                  <a:cubicBezTo>
                    <a:pt x="300" y="218"/>
                    <a:pt x="300" y="214"/>
                    <a:pt x="299" y="210"/>
                  </a:cubicBezTo>
                  <a:cubicBezTo>
                    <a:pt x="299" y="201"/>
                    <a:pt x="299" y="190"/>
                    <a:pt x="290" y="191"/>
                  </a:cubicBezTo>
                  <a:cubicBezTo>
                    <a:pt x="290" y="188"/>
                    <a:pt x="290" y="184"/>
                    <a:pt x="290" y="180"/>
                  </a:cubicBezTo>
                  <a:cubicBezTo>
                    <a:pt x="297" y="177"/>
                    <a:pt x="298" y="171"/>
                    <a:pt x="298" y="162"/>
                  </a:cubicBezTo>
                  <a:cubicBezTo>
                    <a:pt x="298" y="154"/>
                    <a:pt x="297" y="146"/>
                    <a:pt x="297" y="139"/>
                  </a:cubicBezTo>
                  <a:cubicBezTo>
                    <a:pt x="297" y="129"/>
                    <a:pt x="295" y="125"/>
                    <a:pt x="288" y="126"/>
                  </a:cubicBezTo>
                  <a:cubicBezTo>
                    <a:pt x="288" y="122"/>
                    <a:pt x="288" y="118"/>
                    <a:pt x="288" y="115"/>
                  </a:cubicBezTo>
                  <a:cubicBezTo>
                    <a:pt x="288" y="115"/>
                    <a:pt x="288" y="115"/>
                    <a:pt x="288" y="114"/>
                  </a:cubicBezTo>
                  <a:cubicBezTo>
                    <a:pt x="297" y="109"/>
                    <a:pt x="307" y="105"/>
                    <a:pt x="316" y="107"/>
                  </a:cubicBezTo>
                  <a:cubicBezTo>
                    <a:pt x="325" y="110"/>
                    <a:pt x="331" y="121"/>
                    <a:pt x="331" y="136"/>
                  </a:cubicBezTo>
                  <a:cubicBezTo>
                    <a:pt x="332" y="160"/>
                    <a:pt x="321" y="172"/>
                    <a:pt x="307" y="180"/>
                  </a:cubicBezTo>
                  <a:cubicBezTo>
                    <a:pt x="307" y="180"/>
                    <a:pt x="307" y="180"/>
                    <a:pt x="307" y="180"/>
                  </a:cubicBezTo>
                  <a:cubicBezTo>
                    <a:pt x="320" y="180"/>
                    <a:pt x="332" y="184"/>
                    <a:pt x="333" y="206"/>
                  </a:cubicBezTo>
                  <a:cubicBezTo>
                    <a:pt x="333" y="212"/>
                    <a:pt x="333" y="218"/>
                    <a:pt x="333" y="224"/>
                  </a:cubicBezTo>
                  <a:cubicBezTo>
                    <a:pt x="333" y="226"/>
                    <a:pt x="333" y="230"/>
                    <a:pt x="335" y="230"/>
                  </a:cubicBezTo>
                  <a:cubicBezTo>
                    <a:pt x="337" y="230"/>
                    <a:pt x="337" y="224"/>
                    <a:pt x="341" y="223"/>
                  </a:cubicBezTo>
                  <a:cubicBezTo>
                    <a:pt x="343" y="223"/>
                    <a:pt x="345" y="226"/>
                    <a:pt x="345" y="229"/>
                  </a:cubicBezTo>
                  <a:cubicBezTo>
                    <a:pt x="345" y="235"/>
                    <a:pt x="341" y="243"/>
                    <a:pt x="338" y="247"/>
                  </a:cubicBezTo>
                  <a:close/>
                  <a:moveTo>
                    <a:pt x="391" y="251"/>
                  </a:moveTo>
                  <a:cubicBezTo>
                    <a:pt x="379" y="251"/>
                    <a:pt x="366" y="251"/>
                    <a:pt x="354" y="251"/>
                  </a:cubicBezTo>
                  <a:cubicBezTo>
                    <a:pt x="354" y="251"/>
                    <a:pt x="349" y="251"/>
                    <a:pt x="349" y="245"/>
                  </a:cubicBezTo>
                  <a:cubicBezTo>
                    <a:pt x="349" y="242"/>
                    <a:pt x="350" y="240"/>
                    <a:pt x="352" y="239"/>
                  </a:cubicBezTo>
                  <a:cubicBezTo>
                    <a:pt x="357" y="236"/>
                    <a:pt x="357" y="235"/>
                    <a:pt x="356" y="227"/>
                  </a:cubicBezTo>
                  <a:cubicBezTo>
                    <a:pt x="356" y="190"/>
                    <a:pt x="355" y="152"/>
                    <a:pt x="355" y="115"/>
                  </a:cubicBezTo>
                  <a:cubicBezTo>
                    <a:pt x="355" y="107"/>
                    <a:pt x="355" y="106"/>
                    <a:pt x="349" y="104"/>
                  </a:cubicBezTo>
                  <a:cubicBezTo>
                    <a:pt x="348" y="104"/>
                    <a:pt x="346" y="102"/>
                    <a:pt x="346" y="99"/>
                  </a:cubicBezTo>
                  <a:cubicBezTo>
                    <a:pt x="346" y="93"/>
                    <a:pt x="351" y="92"/>
                    <a:pt x="351" y="92"/>
                  </a:cubicBezTo>
                  <a:cubicBezTo>
                    <a:pt x="365" y="89"/>
                    <a:pt x="378" y="88"/>
                    <a:pt x="391" y="88"/>
                  </a:cubicBezTo>
                  <a:cubicBezTo>
                    <a:pt x="391" y="143"/>
                    <a:pt x="391" y="197"/>
                    <a:pt x="391" y="251"/>
                  </a:cubicBezTo>
                  <a:close/>
                  <a:moveTo>
                    <a:pt x="430" y="209"/>
                  </a:moveTo>
                  <a:cubicBezTo>
                    <a:pt x="430" y="223"/>
                    <a:pt x="430" y="237"/>
                    <a:pt x="429" y="251"/>
                  </a:cubicBezTo>
                  <a:cubicBezTo>
                    <a:pt x="419" y="251"/>
                    <a:pt x="408" y="251"/>
                    <a:pt x="397" y="251"/>
                  </a:cubicBezTo>
                  <a:cubicBezTo>
                    <a:pt x="397" y="247"/>
                    <a:pt x="397" y="243"/>
                    <a:pt x="397" y="239"/>
                  </a:cubicBezTo>
                  <a:cubicBezTo>
                    <a:pt x="409" y="236"/>
                    <a:pt x="418" y="225"/>
                    <a:pt x="422" y="208"/>
                  </a:cubicBezTo>
                  <a:cubicBezTo>
                    <a:pt x="423" y="205"/>
                    <a:pt x="424" y="201"/>
                    <a:pt x="426" y="201"/>
                  </a:cubicBezTo>
                  <a:cubicBezTo>
                    <a:pt x="431" y="202"/>
                    <a:pt x="430" y="208"/>
                    <a:pt x="430" y="209"/>
                  </a:cubicBezTo>
                  <a:close/>
                  <a:moveTo>
                    <a:pt x="431" y="136"/>
                  </a:moveTo>
                  <a:cubicBezTo>
                    <a:pt x="431" y="137"/>
                    <a:pt x="430" y="141"/>
                    <a:pt x="426" y="140"/>
                  </a:cubicBezTo>
                  <a:cubicBezTo>
                    <a:pt x="424" y="140"/>
                    <a:pt x="423" y="138"/>
                    <a:pt x="422" y="134"/>
                  </a:cubicBezTo>
                  <a:cubicBezTo>
                    <a:pt x="419" y="117"/>
                    <a:pt x="411" y="105"/>
                    <a:pt x="398" y="101"/>
                  </a:cubicBezTo>
                  <a:cubicBezTo>
                    <a:pt x="398" y="97"/>
                    <a:pt x="398" y="93"/>
                    <a:pt x="398" y="89"/>
                  </a:cubicBezTo>
                  <a:cubicBezTo>
                    <a:pt x="409" y="89"/>
                    <a:pt x="421" y="90"/>
                    <a:pt x="432" y="93"/>
                  </a:cubicBezTo>
                  <a:cubicBezTo>
                    <a:pt x="431" y="107"/>
                    <a:pt x="431" y="122"/>
                    <a:pt x="431" y="136"/>
                  </a:cubicBezTo>
                  <a:close/>
                  <a:moveTo>
                    <a:pt x="481" y="252"/>
                  </a:moveTo>
                  <a:cubicBezTo>
                    <a:pt x="470" y="252"/>
                    <a:pt x="458" y="251"/>
                    <a:pt x="446" y="251"/>
                  </a:cubicBezTo>
                  <a:cubicBezTo>
                    <a:pt x="443" y="251"/>
                    <a:pt x="439" y="251"/>
                    <a:pt x="440" y="245"/>
                  </a:cubicBezTo>
                  <a:cubicBezTo>
                    <a:pt x="440" y="242"/>
                    <a:pt x="441" y="240"/>
                    <a:pt x="443" y="239"/>
                  </a:cubicBezTo>
                  <a:cubicBezTo>
                    <a:pt x="448" y="237"/>
                    <a:pt x="448" y="236"/>
                    <a:pt x="448" y="228"/>
                  </a:cubicBezTo>
                  <a:cubicBezTo>
                    <a:pt x="449" y="193"/>
                    <a:pt x="450" y="157"/>
                    <a:pt x="451" y="121"/>
                  </a:cubicBezTo>
                  <a:cubicBezTo>
                    <a:pt x="451" y="118"/>
                    <a:pt x="451" y="113"/>
                    <a:pt x="448" y="111"/>
                  </a:cubicBezTo>
                  <a:cubicBezTo>
                    <a:pt x="446" y="108"/>
                    <a:pt x="443" y="107"/>
                    <a:pt x="443" y="102"/>
                  </a:cubicBezTo>
                  <a:cubicBezTo>
                    <a:pt x="443" y="96"/>
                    <a:pt x="447" y="97"/>
                    <a:pt x="450" y="98"/>
                  </a:cubicBezTo>
                  <a:cubicBezTo>
                    <a:pt x="462" y="102"/>
                    <a:pt x="474" y="107"/>
                    <a:pt x="486" y="113"/>
                  </a:cubicBezTo>
                  <a:cubicBezTo>
                    <a:pt x="484" y="159"/>
                    <a:pt x="483" y="205"/>
                    <a:pt x="481" y="252"/>
                  </a:cubicBezTo>
                  <a:close/>
                  <a:moveTo>
                    <a:pt x="488" y="252"/>
                  </a:moveTo>
                  <a:cubicBezTo>
                    <a:pt x="488" y="248"/>
                    <a:pt x="488" y="245"/>
                    <a:pt x="488" y="241"/>
                  </a:cubicBezTo>
                  <a:cubicBezTo>
                    <a:pt x="496" y="240"/>
                    <a:pt x="497" y="230"/>
                    <a:pt x="497" y="224"/>
                  </a:cubicBezTo>
                  <a:cubicBezTo>
                    <a:pt x="498" y="199"/>
                    <a:pt x="499" y="174"/>
                    <a:pt x="500" y="150"/>
                  </a:cubicBezTo>
                  <a:cubicBezTo>
                    <a:pt x="500" y="143"/>
                    <a:pt x="500" y="133"/>
                    <a:pt x="492" y="127"/>
                  </a:cubicBezTo>
                  <a:cubicBezTo>
                    <a:pt x="492" y="123"/>
                    <a:pt x="492" y="120"/>
                    <a:pt x="492" y="116"/>
                  </a:cubicBezTo>
                  <a:cubicBezTo>
                    <a:pt x="515" y="130"/>
                    <a:pt x="531" y="165"/>
                    <a:pt x="533" y="200"/>
                  </a:cubicBezTo>
                  <a:cubicBezTo>
                    <a:pt x="535" y="231"/>
                    <a:pt x="511" y="250"/>
                    <a:pt x="488" y="2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4" name="Freeform 46"/>
            <p:cNvSpPr>
              <a:spLocks/>
            </p:cNvSpPr>
            <p:nvPr/>
          </p:nvSpPr>
          <p:spPr bwMode="auto">
            <a:xfrm>
              <a:off x="1189038" y="4465638"/>
              <a:ext cx="1789112" cy="885825"/>
            </a:xfrm>
            <a:custGeom>
              <a:avLst/>
              <a:gdLst>
                <a:gd name="T0" fmla="*/ 846 w 924"/>
                <a:gd name="T1" fmla="*/ 423 h 458"/>
                <a:gd name="T2" fmla="*/ 860 w 924"/>
                <a:gd name="T3" fmla="*/ 410 h 458"/>
                <a:gd name="T4" fmla="*/ 899 w 924"/>
                <a:gd name="T5" fmla="*/ 349 h 458"/>
                <a:gd name="T6" fmla="*/ 910 w 924"/>
                <a:gd name="T7" fmla="*/ 263 h 458"/>
                <a:gd name="T8" fmla="*/ 910 w 924"/>
                <a:gd name="T9" fmla="*/ 260 h 458"/>
                <a:gd name="T10" fmla="*/ 910 w 924"/>
                <a:gd name="T11" fmla="*/ 252 h 458"/>
                <a:gd name="T12" fmla="*/ 877 w 924"/>
                <a:gd name="T13" fmla="*/ 178 h 458"/>
                <a:gd name="T14" fmla="*/ 758 w 924"/>
                <a:gd name="T15" fmla="*/ 96 h 458"/>
                <a:gd name="T16" fmla="*/ 689 w 924"/>
                <a:gd name="T17" fmla="*/ 71 h 458"/>
                <a:gd name="T18" fmla="*/ 640 w 924"/>
                <a:gd name="T19" fmla="*/ 57 h 458"/>
                <a:gd name="T20" fmla="*/ 592 w 924"/>
                <a:gd name="T21" fmla="*/ 41 h 458"/>
                <a:gd name="T22" fmla="*/ 542 w 924"/>
                <a:gd name="T23" fmla="*/ 31 h 458"/>
                <a:gd name="T24" fmla="*/ 479 w 924"/>
                <a:gd name="T25" fmla="*/ 24 h 458"/>
                <a:gd name="T26" fmla="*/ 463 w 924"/>
                <a:gd name="T27" fmla="*/ 24 h 458"/>
                <a:gd name="T28" fmla="*/ 447 w 924"/>
                <a:gd name="T29" fmla="*/ 24 h 458"/>
                <a:gd name="T30" fmla="*/ 403 w 924"/>
                <a:gd name="T31" fmla="*/ 27 h 458"/>
                <a:gd name="T32" fmla="*/ 340 w 924"/>
                <a:gd name="T33" fmla="*/ 37 h 458"/>
                <a:gd name="T34" fmla="*/ 309 w 924"/>
                <a:gd name="T35" fmla="*/ 45 h 458"/>
                <a:gd name="T36" fmla="*/ 256 w 924"/>
                <a:gd name="T37" fmla="*/ 65 h 458"/>
                <a:gd name="T38" fmla="*/ 190 w 924"/>
                <a:gd name="T39" fmla="*/ 86 h 458"/>
                <a:gd name="T40" fmla="*/ 129 w 924"/>
                <a:gd name="T41" fmla="*/ 113 h 458"/>
                <a:gd name="T42" fmla="*/ 107 w 924"/>
                <a:gd name="T43" fmla="*/ 126 h 458"/>
                <a:gd name="T44" fmla="*/ 30 w 924"/>
                <a:gd name="T45" fmla="*/ 200 h 458"/>
                <a:gd name="T46" fmla="*/ 14 w 924"/>
                <a:gd name="T47" fmla="*/ 242 h 458"/>
                <a:gd name="T48" fmla="*/ 13 w 924"/>
                <a:gd name="T49" fmla="*/ 258 h 458"/>
                <a:gd name="T50" fmla="*/ 14 w 924"/>
                <a:gd name="T51" fmla="*/ 330 h 458"/>
                <a:gd name="T52" fmla="*/ 54 w 924"/>
                <a:gd name="T53" fmla="*/ 390 h 458"/>
                <a:gd name="T54" fmla="*/ 106 w 924"/>
                <a:gd name="T55" fmla="*/ 420 h 458"/>
                <a:gd name="T56" fmla="*/ 51 w 924"/>
                <a:gd name="T57" fmla="*/ 394 h 458"/>
                <a:gd name="T58" fmla="*/ 5 w 924"/>
                <a:gd name="T59" fmla="*/ 332 h 458"/>
                <a:gd name="T60" fmla="*/ 0 w 924"/>
                <a:gd name="T61" fmla="*/ 258 h 458"/>
                <a:gd name="T62" fmla="*/ 2 w 924"/>
                <a:gd name="T63" fmla="*/ 240 h 458"/>
                <a:gd name="T64" fmla="*/ 17 w 924"/>
                <a:gd name="T65" fmla="*/ 193 h 458"/>
                <a:gd name="T66" fmla="*/ 97 w 924"/>
                <a:gd name="T67" fmla="*/ 110 h 458"/>
                <a:gd name="T68" fmla="*/ 119 w 924"/>
                <a:gd name="T69" fmla="*/ 97 h 458"/>
                <a:gd name="T70" fmla="*/ 182 w 924"/>
                <a:gd name="T71" fmla="*/ 66 h 458"/>
                <a:gd name="T72" fmla="*/ 259 w 924"/>
                <a:gd name="T73" fmla="*/ 39 h 458"/>
                <a:gd name="T74" fmla="*/ 309 w 924"/>
                <a:gd name="T75" fmla="*/ 21 h 458"/>
                <a:gd name="T76" fmla="*/ 348 w 924"/>
                <a:gd name="T77" fmla="*/ 12 h 458"/>
                <a:gd name="T78" fmla="*/ 413 w 924"/>
                <a:gd name="T79" fmla="*/ 2 h 458"/>
                <a:gd name="T80" fmla="*/ 453 w 924"/>
                <a:gd name="T81" fmla="*/ 0 h 458"/>
                <a:gd name="T82" fmla="*/ 473 w 924"/>
                <a:gd name="T83" fmla="*/ 0 h 458"/>
                <a:gd name="T84" fmla="*/ 533 w 924"/>
                <a:gd name="T85" fmla="*/ 5 h 458"/>
                <a:gd name="T86" fmla="*/ 585 w 924"/>
                <a:gd name="T87" fmla="*/ 15 h 458"/>
                <a:gd name="T88" fmla="*/ 636 w 924"/>
                <a:gd name="T89" fmla="*/ 31 h 458"/>
                <a:gd name="T90" fmla="*/ 696 w 924"/>
                <a:gd name="T91" fmla="*/ 50 h 458"/>
                <a:gd name="T92" fmla="*/ 741 w 924"/>
                <a:gd name="T93" fmla="*/ 66 h 458"/>
                <a:gd name="T94" fmla="*/ 767 w 924"/>
                <a:gd name="T95" fmla="*/ 77 h 458"/>
                <a:gd name="T96" fmla="*/ 890 w 924"/>
                <a:gd name="T97" fmla="*/ 168 h 458"/>
                <a:gd name="T98" fmla="*/ 924 w 924"/>
                <a:gd name="T99" fmla="*/ 251 h 458"/>
                <a:gd name="T100" fmla="*/ 924 w 924"/>
                <a:gd name="T101" fmla="*/ 260 h 458"/>
                <a:gd name="T102" fmla="*/ 924 w 924"/>
                <a:gd name="T103" fmla="*/ 263 h 458"/>
                <a:gd name="T104" fmla="*/ 908 w 924"/>
                <a:gd name="T105" fmla="*/ 352 h 458"/>
                <a:gd name="T106" fmla="*/ 859 w 924"/>
                <a:gd name="T107" fmla="*/ 417 h 458"/>
                <a:gd name="T108" fmla="*/ 836 w 924"/>
                <a:gd name="T109" fmla="*/ 439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24" h="458">
                  <a:moveTo>
                    <a:pt x="804" y="458"/>
                  </a:moveTo>
                  <a:cubicBezTo>
                    <a:pt x="809" y="456"/>
                    <a:pt x="815" y="453"/>
                    <a:pt x="820" y="449"/>
                  </a:cubicBezTo>
                  <a:cubicBezTo>
                    <a:pt x="825" y="445"/>
                    <a:pt x="830" y="441"/>
                    <a:pt x="834" y="437"/>
                  </a:cubicBezTo>
                  <a:cubicBezTo>
                    <a:pt x="839" y="433"/>
                    <a:pt x="843" y="428"/>
                    <a:pt x="846" y="423"/>
                  </a:cubicBezTo>
                  <a:cubicBezTo>
                    <a:pt x="848" y="421"/>
                    <a:pt x="850" y="418"/>
                    <a:pt x="853" y="416"/>
                  </a:cubicBezTo>
                  <a:cubicBezTo>
                    <a:pt x="853" y="416"/>
                    <a:pt x="854" y="415"/>
                    <a:pt x="855" y="414"/>
                  </a:cubicBezTo>
                  <a:cubicBezTo>
                    <a:pt x="856" y="413"/>
                    <a:pt x="856" y="413"/>
                    <a:pt x="856" y="413"/>
                  </a:cubicBezTo>
                  <a:cubicBezTo>
                    <a:pt x="858" y="412"/>
                    <a:pt x="859" y="411"/>
                    <a:pt x="860" y="410"/>
                  </a:cubicBezTo>
                  <a:cubicBezTo>
                    <a:pt x="865" y="406"/>
                    <a:pt x="869" y="402"/>
                    <a:pt x="873" y="397"/>
                  </a:cubicBezTo>
                  <a:cubicBezTo>
                    <a:pt x="877" y="392"/>
                    <a:pt x="880" y="387"/>
                    <a:pt x="883" y="382"/>
                  </a:cubicBezTo>
                  <a:cubicBezTo>
                    <a:pt x="887" y="377"/>
                    <a:pt x="890" y="372"/>
                    <a:pt x="892" y="366"/>
                  </a:cubicBezTo>
                  <a:cubicBezTo>
                    <a:pt x="895" y="361"/>
                    <a:pt x="897" y="355"/>
                    <a:pt x="899" y="349"/>
                  </a:cubicBezTo>
                  <a:cubicBezTo>
                    <a:pt x="903" y="338"/>
                    <a:pt x="905" y="326"/>
                    <a:pt x="907" y="314"/>
                  </a:cubicBezTo>
                  <a:cubicBezTo>
                    <a:pt x="909" y="301"/>
                    <a:pt x="910" y="289"/>
                    <a:pt x="910" y="277"/>
                  </a:cubicBezTo>
                  <a:cubicBezTo>
                    <a:pt x="910" y="274"/>
                    <a:pt x="910" y="271"/>
                    <a:pt x="910" y="268"/>
                  </a:cubicBezTo>
                  <a:cubicBezTo>
                    <a:pt x="910" y="263"/>
                    <a:pt x="910" y="263"/>
                    <a:pt x="910" y="263"/>
                  </a:cubicBezTo>
                  <a:cubicBezTo>
                    <a:pt x="910" y="261"/>
                    <a:pt x="910" y="261"/>
                    <a:pt x="910" y="261"/>
                  </a:cubicBezTo>
                  <a:cubicBezTo>
                    <a:pt x="910" y="260"/>
                    <a:pt x="910" y="260"/>
                    <a:pt x="910" y="260"/>
                  </a:cubicBezTo>
                  <a:cubicBezTo>
                    <a:pt x="910" y="260"/>
                    <a:pt x="910" y="260"/>
                    <a:pt x="910" y="260"/>
                  </a:cubicBezTo>
                  <a:cubicBezTo>
                    <a:pt x="910" y="260"/>
                    <a:pt x="910" y="261"/>
                    <a:pt x="910" y="260"/>
                  </a:cubicBezTo>
                  <a:cubicBezTo>
                    <a:pt x="910" y="260"/>
                    <a:pt x="910" y="260"/>
                    <a:pt x="910" y="260"/>
                  </a:cubicBezTo>
                  <a:cubicBezTo>
                    <a:pt x="910" y="259"/>
                    <a:pt x="910" y="259"/>
                    <a:pt x="910" y="259"/>
                  </a:cubicBezTo>
                  <a:cubicBezTo>
                    <a:pt x="910" y="254"/>
                    <a:pt x="910" y="254"/>
                    <a:pt x="910" y="254"/>
                  </a:cubicBezTo>
                  <a:cubicBezTo>
                    <a:pt x="910" y="252"/>
                    <a:pt x="910" y="252"/>
                    <a:pt x="910" y="252"/>
                  </a:cubicBezTo>
                  <a:cubicBezTo>
                    <a:pt x="909" y="250"/>
                    <a:pt x="909" y="250"/>
                    <a:pt x="909" y="250"/>
                  </a:cubicBezTo>
                  <a:cubicBezTo>
                    <a:pt x="909" y="247"/>
                    <a:pt x="909" y="244"/>
                    <a:pt x="908" y="241"/>
                  </a:cubicBezTo>
                  <a:cubicBezTo>
                    <a:pt x="906" y="230"/>
                    <a:pt x="902" y="218"/>
                    <a:pt x="896" y="208"/>
                  </a:cubicBezTo>
                  <a:cubicBezTo>
                    <a:pt x="891" y="197"/>
                    <a:pt x="884" y="187"/>
                    <a:pt x="877" y="178"/>
                  </a:cubicBezTo>
                  <a:cubicBezTo>
                    <a:pt x="869" y="169"/>
                    <a:pt x="861" y="161"/>
                    <a:pt x="851" y="153"/>
                  </a:cubicBezTo>
                  <a:cubicBezTo>
                    <a:pt x="842" y="145"/>
                    <a:pt x="833" y="137"/>
                    <a:pt x="823" y="131"/>
                  </a:cubicBezTo>
                  <a:cubicBezTo>
                    <a:pt x="813" y="124"/>
                    <a:pt x="802" y="118"/>
                    <a:pt x="791" y="112"/>
                  </a:cubicBezTo>
                  <a:cubicBezTo>
                    <a:pt x="781" y="106"/>
                    <a:pt x="770" y="101"/>
                    <a:pt x="758" y="96"/>
                  </a:cubicBezTo>
                  <a:cubicBezTo>
                    <a:pt x="747" y="91"/>
                    <a:pt x="736" y="87"/>
                    <a:pt x="724" y="83"/>
                  </a:cubicBezTo>
                  <a:cubicBezTo>
                    <a:pt x="721" y="82"/>
                    <a:pt x="718" y="81"/>
                    <a:pt x="715" y="80"/>
                  </a:cubicBezTo>
                  <a:cubicBezTo>
                    <a:pt x="713" y="79"/>
                    <a:pt x="710" y="78"/>
                    <a:pt x="707" y="77"/>
                  </a:cubicBezTo>
                  <a:cubicBezTo>
                    <a:pt x="701" y="75"/>
                    <a:pt x="695" y="73"/>
                    <a:pt x="689" y="71"/>
                  </a:cubicBezTo>
                  <a:cubicBezTo>
                    <a:pt x="677" y="68"/>
                    <a:pt x="665" y="65"/>
                    <a:pt x="654" y="62"/>
                  </a:cubicBezTo>
                  <a:cubicBezTo>
                    <a:pt x="653" y="62"/>
                    <a:pt x="653" y="62"/>
                    <a:pt x="653" y="62"/>
                  </a:cubicBezTo>
                  <a:cubicBezTo>
                    <a:pt x="652" y="61"/>
                    <a:pt x="652" y="61"/>
                    <a:pt x="652" y="61"/>
                  </a:cubicBezTo>
                  <a:cubicBezTo>
                    <a:pt x="640" y="57"/>
                    <a:pt x="640" y="57"/>
                    <a:pt x="640" y="57"/>
                  </a:cubicBezTo>
                  <a:cubicBezTo>
                    <a:pt x="628" y="52"/>
                    <a:pt x="628" y="52"/>
                    <a:pt x="628" y="52"/>
                  </a:cubicBezTo>
                  <a:cubicBezTo>
                    <a:pt x="616" y="48"/>
                    <a:pt x="616" y="48"/>
                    <a:pt x="616" y="48"/>
                  </a:cubicBezTo>
                  <a:cubicBezTo>
                    <a:pt x="612" y="47"/>
                    <a:pt x="608" y="46"/>
                    <a:pt x="604" y="45"/>
                  </a:cubicBezTo>
                  <a:cubicBezTo>
                    <a:pt x="600" y="44"/>
                    <a:pt x="596" y="42"/>
                    <a:pt x="592" y="41"/>
                  </a:cubicBezTo>
                  <a:cubicBezTo>
                    <a:pt x="588" y="40"/>
                    <a:pt x="583" y="39"/>
                    <a:pt x="579" y="38"/>
                  </a:cubicBezTo>
                  <a:cubicBezTo>
                    <a:pt x="575" y="37"/>
                    <a:pt x="571" y="36"/>
                    <a:pt x="567" y="35"/>
                  </a:cubicBezTo>
                  <a:cubicBezTo>
                    <a:pt x="563" y="35"/>
                    <a:pt x="559" y="34"/>
                    <a:pt x="555" y="33"/>
                  </a:cubicBezTo>
                  <a:cubicBezTo>
                    <a:pt x="550" y="32"/>
                    <a:pt x="546" y="31"/>
                    <a:pt x="542" y="31"/>
                  </a:cubicBezTo>
                  <a:cubicBezTo>
                    <a:pt x="538" y="30"/>
                    <a:pt x="534" y="29"/>
                    <a:pt x="529" y="29"/>
                  </a:cubicBezTo>
                  <a:cubicBezTo>
                    <a:pt x="517" y="27"/>
                    <a:pt x="517" y="27"/>
                    <a:pt x="517" y="27"/>
                  </a:cubicBezTo>
                  <a:cubicBezTo>
                    <a:pt x="504" y="26"/>
                    <a:pt x="504" y="26"/>
                    <a:pt x="504" y="26"/>
                  </a:cubicBezTo>
                  <a:cubicBezTo>
                    <a:pt x="496" y="25"/>
                    <a:pt x="487" y="24"/>
                    <a:pt x="479" y="24"/>
                  </a:cubicBezTo>
                  <a:cubicBezTo>
                    <a:pt x="473" y="24"/>
                    <a:pt x="473" y="24"/>
                    <a:pt x="473" y="24"/>
                  </a:cubicBezTo>
                  <a:cubicBezTo>
                    <a:pt x="466" y="24"/>
                    <a:pt x="466" y="24"/>
                    <a:pt x="466" y="24"/>
                  </a:cubicBezTo>
                  <a:cubicBezTo>
                    <a:pt x="463" y="24"/>
                    <a:pt x="463" y="24"/>
                    <a:pt x="463" y="24"/>
                  </a:cubicBezTo>
                  <a:cubicBezTo>
                    <a:pt x="463" y="24"/>
                    <a:pt x="463" y="24"/>
                    <a:pt x="463" y="24"/>
                  </a:cubicBezTo>
                  <a:cubicBezTo>
                    <a:pt x="462" y="24"/>
                    <a:pt x="462" y="24"/>
                    <a:pt x="462" y="24"/>
                  </a:cubicBezTo>
                  <a:cubicBezTo>
                    <a:pt x="460" y="24"/>
                    <a:pt x="460" y="24"/>
                    <a:pt x="460" y="24"/>
                  </a:cubicBezTo>
                  <a:cubicBezTo>
                    <a:pt x="454" y="24"/>
                    <a:pt x="454" y="24"/>
                    <a:pt x="454" y="24"/>
                  </a:cubicBezTo>
                  <a:cubicBezTo>
                    <a:pt x="451" y="24"/>
                    <a:pt x="449" y="24"/>
                    <a:pt x="447" y="24"/>
                  </a:cubicBezTo>
                  <a:cubicBezTo>
                    <a:pt x="441" y="24"/>
                    <a:pt x="441" y="24"/>
                    <a:pt x="441" y="24"/>
                  </a:cubicBezTo>
                  <a:cubicBezTo>
                    <a:pt x="437" y="24"/>
                    <a:pt x="432" y="24"/>
                    <a:pt x="428" y="25"/>
                  </a:cubicBezTo>
                  <a:cubicBezTo>
                    <a:pt x="416" y="26"/>
                    <a:pt x="416" y="26"/>
                    <a:pt x="416" y="26"/>
                  </a:cubicBezTo>
                  <a:cubicBezTo>
                    <a:pt x="403" y="27"/>
                    <a:pt x="403" y="27"/>
                    <a:pt x="403" y="27"/>
                  </a:cubicBezTo>
                  <a:cubicBezTo>
                    <a:pt x="390" y="28"/>
                    <a:pt x="390" y="28"/>
                    <a:pt x="390" y="28"/>
                  </a:cubicBezTo>
                  <a:cubicBezTo>
                    <a:pt x="378" y="30"/>
                    <a:pt x="378" y="30"/>
                    <a:pt x="378" y="30"/>
                  </a:cubicBezTo>
                  <a:cubicBezTo>
                    <a:pt x="369" y="32"/>
                    <a:pt x="361" y="33"/>
                    <a:pt x="353" y="35"/>
                  </a:cubicBezTo>
                  <a:cubicBezTo>
                    <a:pt x="348" y="36"/>
                    <a:pt x="344" y="37"/>
                    <a:pt x="340" y="37"/>
                  </a:cubicBezTo>
                  <a:cubicBezTo>
                    <a:pt x="336" y="38"/>
                    <a:pt x="332" y="39"/>
                    <a:pt x="328" y="40"/>
                  </a:cubicBezTo>
                  <a:cubicBezTo>
                    <a:pt x="322" y="42"/>
                    <a:pt x="322" y="42"/>
                    <a:pt x="322" y="42"/>
                  </a:cubicBezTo>
                  <a:cubicBezTo>
                    <a:pt x="316" y="44"/>
                    <a:pt x="316" y="44"/>
                    <a:pt x="316" y="44"/>
                  </a:cubicBezTo>
                  <a:cubicBezTo>
                    <a:pt x="309" y="45"/>
                    <a:pt x="309" y="45"/>
                    <a:pt x="309" y="45"/>
                  </a:cubicBezTo>
                  <a:cubicBezTo>
                    <a:pt x="307" y="46"/>
                    <a:pt x="305" y="47"/>
                    <a:pt x="303" y="47"/>
                  </a:cubicBezTo>
                  <a:cubicBezTo>
                    <a:pt x="295" y="50"/>
                    <a:pt x="287" y="52"/>
                    <a:pt x="279" y="55"/>
                  </a:cubicBezTo>
                  <a:cubicBezTo>
                    <a:pt x="276" y="57"/>
                    <a:pt x="272" y="58"/>
                    <a:pt x="268" y="60"/>
                  </a:cubicBezTo>
                  <a:cubicBezTo>
                    <a:pt x="256" y="65"/>
                    <a:pt x="256" y="65"/>
                    <a:pt x="256" y="65"/>
                  </a:cubicBezTo>
                  <a:cubicBezTo>
                    <a:pt x="255" y="65"/>
                    <a:pt x="255" y="65"/>
                    <a:pt x="255" y="65"/>
                  </a:cubicBezTo>
                  <a:cubicBezTo>
                    <a:pt x="254" y="66"/>
                    <a:pt x="254" y="66"/>
                    <a:pt x="254" y="66"/>
                  </a:cubicBezTo>
                  <a:cubicBezTo>
                    <a:pt x="243" y="68"/>
                    <a:pt x="233" y="71"/>
                    <a:pt x="222" y="75"/>
                  </a:cubicBezTo>
                  <a:cubicBezTo>
                    <a:pt x="211" y="78"/>
                    <a:pt x="200" y="82"/>
                    <a:pt x="190" y="86"/>
                  </a:cubicBezTo>
                  <a:cubicBezTo>
                    <a:pt x="185" y="88"/>
                    <a:pt x="179" y="90"/>
                    <a:pt x="174" y="92"/>
                  </a:cubicBezTo>
                  <a:cubicBezTo>
                    <a:pt x="172" y="93"/>
                    <a:pt x="169" y="94"/>
                    <a:pt x="166" y="95"/>
                  </a:cubicBezTo>
                  <a:cubicBezTo>
                    <a:pt x="159" y="99"/>
                    <a:pt x="159" y="99"/>
                    <a:pt x="159" y="99"/>
                  </a:cubicBezTo>
                  <a:cubicBezTo>
                    <a:pt x="149" y="103"/>
                    <a:pt x="139" y="108"/>
                    <a:pt x="129" y="113"/>
                  </a:cubicBezTo>
                  <a:cubicBezTo>
                    <a:pt x="125" y="115"/>
                    <a:pt x="125" y="115"/>
                    <a:pt x="125" y="115"/>
                  </a:cubicBezTo>
                  <a:cubicBezTo>
                    <a:pt x="121" y="118"/>
                    <a:pt x="121" y="118"/>
                    <a:pt x="121" y="118"/>
                  </a:cubicBezTo>
                  <a:cubicBezTo>
                    <a:pt x="119" y="119"/>
                    <a:pt x="117" y="120"/>
                    <a:pt x="114" y="122"/>
                  </a:cubicBezTo>
                  <a:cubicBezTo>
                    <a:pt x="107" y="126"/>
                    <a:pt x="107" y="126"/>
                    <a:pt x="107" y="126"/>
                  </a:cubicBezTo>
                  <a:cubicBezTo>
                    <a:pt x="105" y="128"/>
                    <a:pt x="102" y="129"/>
                    <a:pt x="100" y="131"/>
                  </a:cubicBezTo>
                  <a:cubicBezTo>
                    <a:pt x="91" y="137"/>
                    <a:pt x="82" y="143"/>
                    <a:pt x="73" y="151"/>
                  </a:cubicBezTo>
                  <a:cubicBezTo>
                    <a:pt x="65" y="158"/>
                    <a:pt x="57" y="166"/>
                    <a:pt x="50" y="174"/>
                  </a:cubicBezTo>
                  <a:cubicBezTo>
                    <a:pt x="42" y="182"/>
                    <a:pt x="36" y="191"/>
                    <a:pt x="30" y="200"/>
                  </a:cubicBezTo>
                  <a:cubicBezTo>
                    <a:pt x="25" y="210"/>
                    <a:pt x="20" y="220"/>
                    <a:pt x="17" y="230"/>
                  </a:cubicBezTo>
                  <a:cubicBezTo>
                    <a:pt x="16" y="234"/>
                    <a:pt x="16" y="234"/>
                    <a:pt x="16" y="234"/>
                  </a:cubicBezTo>
                  <a:cubicBezTo>
                    <a:pt x="16" y="235"/>
                    <a:pt x="15" y="236"/>
                    <a:pt x="15" y="238"/>
                  </a:cubicBezTo>
                  <a:cubicBezTo>
                    <a:pt x="14" y="242"/>
                    <a:pt x="14" y="242"/>
                    <a:pt x="14" y="242"/>
                  </a:cubicBezTo>
                  <a:cubicBezTo>
                    <a:pt x="14" y="243"/>
                    <a:pt x="14" y="244"/>
                    <a:pt x="14" y="246"/>
                  </a:cubicBezTo>
                  <a:cubicBezTo>
                    <a:pt x="13" y="250"/>
                    <a:pt x="13" y="250"/>
                    <a:pt x="13" y="250"/>
                  </a:cubicBezTo>
                  <a:cubicBezTo>
                    <a:pt x="13" y="251"/>
                    <a:pt x="13" y="253"/>
                    <a:pt x="13" y="254"/>
                  </a:cubicBezTo>
                  <a:cubicBezTo>
                    <a:pt x="13" y="258"/>
                    <a:pt x="13" y="258"/>
                    <a:pt x="13" y="258"/>
                  </a:cubicBezTo>
                  <a:cubicBezTo>
                    <a:pt x="13" y="260"/>
                    <a:pt x="13" y="260"/>
                    <a:pt x="13" y="260"/>
                  </a:cubicBezTo>
                  <a:cubicBezTo>
                    <a:pt x="13" y="262"/>
                    <a:pt x="13" y="262"/>
                    <a:pt x="13" y="262"/>
                  </a:cubicBezTo>
                  <a:cubicBezTo>
                    <a:pt x="12" y="274"/>
                    <a:pt x="12" y="285"/>
                    <a:pt x="11" y="296"/>
                  </a:cubicBezTo>
                  <a:cubicBezTo>
                    <a:pt x="11" y="308"/>
                    <a:pt x="12" y="319"/>
                    <a:pt x="14" y="330"/>
                  </a:cubicBezTo>
                  <a:cubicBezTo>
                    <a:pt x="16" y="340"/>
                    <a:pt x="20" y="351"/>
                    <a:pt x="25" y="360"/>
                  </a:cubicBezTo>
                  <a:cubicBezTo>
                    <a:pt x="31" y="370"/>
                    <a:pt x="39" y="378"/>
                    <a:pt x="47" y="385"/>
                  </a:cubicBezTo>
                  <a:cubicBezTo>
                    <a:pt x="48" y="386"/>
                    <a:pt x="49" y="387"/>
                    <a:pt x="50" y="388"/>
                  </a:cubicBezTo>
                  <a:cubicBezTo>
                    <a:pt x="52" y="389"/>
                    <a:pt x="53" y="390"/>
                    <a:pt x="54" y="390"/>
                  </a:cubicBezTo>
                  <a:cubicBezTo>
                    <a:pt x="57" y="393"/>
                    <a:pt x="57" y="393"/>
                    <a:pt x="57" y="393"/>
                  </a:cubicBezTo>
                  <a:cubicBezTo>
                    <a:pt x="61" y="395"/>
                    <a:pt x="61" y="395"/>
                    <a:pt x="61" y="395"/>
                  </a:cubicBezTo>
                  <a:cubicBezTo>
                    <a:pt x="66" y="398"/>
                    <a:pt x="71" y="401"/>
                    <a:pt x="76" y="404"/>
                  </a:cubicBezTo>
                  <a:cubicBezTo>
                    <a:pt x="86" y="409"/>
                    <a:pt x="96" y="414"/>
                    <a:pt x="106" y="420"/>
                  </a:cubicBezTo>
                  <a:cubicBezTo>
                    <a:pt x="95" y="415"/>
                    <a:pt x="85" y="411"/>
                    <a:pt x="75" y="406"/>
                  </a:cubicBezTo>
                  <a:cubicBezTo>
                    <a:pt x="69" y="403"/>
                    <a:pt x="64" y="401"/>
                    <a:pt x="59" y="398"/>
                  </a:cubicBezTo>
                  <a:cubicBezTo>
                    <a:pt x="55" y="396"/>
                    <a:pt x="55" y="396"/>
                    <a:pt x="55" y="396"/>
                  </a:cubicBezTo>
                  <a:cubicBezTo>
                    <a:pt x="51" y="394"/>
                    <a:pt x="51" y="394"/>
                    <a:pt x="51" y="394"/>
                  </a:cubicBezTo>
                  <a:cubicBezTo>
                    <a:pt x="50" y="393"/>
                    <a:pt x="49" y="392"/>
                    <a:pt x="48" y="392"/>
                  </a:cubicBezTo>
                  <a:cubicBezTo>
                    <a:pt x="46" y="391"/>
                    <a:pt x="45" y="390"/>
                    <a:pt x="44" y="389"/>
                  </a:cubicBezTo>
                  <a:cubicBezTo>
                    <a:pt x="35" y="382"/>
                    <a:pt x="26" y="374"/>
                    <a:pt x="19" y="364"/>
                  </a:cubicBezTo>
                  <a:cubicBezTo>
                    <a:pt x="13" y="354"/>
                    <a:pt x="8" y="343"/>
                    <a:pt x="5" y="332"/>
                  </a:cubicBezTo>
                  <a:cubicBezTo>
                    <a:pt x="2" y="320"/>
                    <a:pt x="1" y="308"/>
                    <a:pt x="1" y="297"/>
                  </a:cubicBezTo>
                  <a:cubicBezTo>
                    <a:pt x="0" y="285"/>
                    <a:pt x="0" y="273"/>
                    <a:pt x="0" y="262"/>
                  </a:cubicBezTo>
                  <a:cubicBezTo>
                    <a:pt x="0" y="260"/>
                    <a:pt x="0" y="260"/>
                    <a:pt x="0" y="260"/>
                  </a:cubicBezTo>
                  <a:cubicBezTo>
                    <a:pt x="0" y="258"/>
                    <a:pt x="0" y="258"/>
                    <a:pt x="0" y="258"/>
                  </a:cubicBezTo>
                  <a:cubicBezTo>
                    <a:pt x="0" y="253"/>
                    <a:pt x="0" y="253"/>
                    <a:pt x="0" y="253"/>
                  </a:cubicBezTo>
                  <a:cubicBezTo>
                    <a:pt x="0" y="252"/>
                    <a:pt x="0" y="250"/>
                    <a:pt x="1" y="249"/>
                  </a:cubicBezTo>
                  <a:cubicBezTo>
                    <a:pt x="1" y="244"/>
                    <a:pt x="1" y="244"/>
                    <a:pt x="1" y="244"/>
                  </a:cubicBezTo>
                  <a:cubicBezTo>
                    <a:pt x="1" y="243"/>
                    <a:pt x="1" y="241"/>
                    <a:pt x="2" y="240"/>
                  </a:cubicBezTo>
                  <a:cubicBezTo>
                    <a:pt x="2" y="235"/>
                    <a:pt x="2" y="235"/>
                    <a:pt x="2" y="235"/>
                  </a:cubicBezTo>
                  <a:cubicBezTo>
                    <a:pt x="2" y="234"/>
                    <a:pt x="3" y="232"/>
                    <a:pt x="3" y="231"/>
                  </a:cubicBezTo>
                  <a:cubicBezTo>
                    <a:pt x="4" y="226"/>
                    <a:pt x="4" y="226"/>
                    <a:pt x="4" y="226"/>
                  </a:cubicBezTo>
                  <a:cubicBezTo>
                    <a:pt x="7" y="215"/>
                    <a:pt x="12" y="203"/>
                    <a:pt x="17" y="193"/>
                  </a:cubicBezTo>
                  <a:cubicBezTo>
                    <a:pt x="23" y="182"/>
                    <a:pt x="30" y="172"/>
                    <a:pt x="37" y="163"/>
                  </a:cubicBezTo>
                  <a:cubicBezTo>
                    <a:pt x="45" y="154"/>
                    <a:pt x="53" y="146"/>
                    <a:pt x="62" y="138"/>
                  </a:cubicBezTo>
                  <a:cubicBezTo>
                    <a:pt x="71" y="130"/>
                    <a:pt x="80" y="122"/>
                    <a:pt x="90" y="116"/>
                  </a:cubicBezTo>
                  <a:cubicBezTo>
                    <a:pt x="92" y="114"/>
                    <a:pt x="94" y="112"/>
                    <a:pt x="97" y="110"/>
                  </a:cubicBezTo>
                  <a:cubicBezTo>
                    <a:pt x="104" y="106"/>
                    <a:pt x="104" y="106"/>
                    <a:pt x="104" y="106"/>
                  </a:cubicBezTo>
                  <a:cubicBezTo>
                    <a:pt x="107" y="104"/>
                    <a:pt x="109" y="103"/>
                    <a:pt x="112" y="101"/>
                  </a:cubicBezTo>
                  <a:cubicBezTo>
                    <a:pt x="115" y="99"/>
                    <a:pt x="115" y="99"/>
                    <a:pt x="115" y="99"/>
                  </a:cubicBezTo>
                  <a:cubicBezTo>
                    <a:pt x="119" y="97"/>
                    <a:pt x="119" y="97"/>
                    <a:pt x="119" y="97"/>
                  </a:cubicBezTo>
                  <a:cubicBezTo>
                    <a:pt x="129" y="91"/>
                    <a:pt x="140" y="85"/>
                    <a:pt x="150" y="80"/>
                  </a:cubicBezTo>
                  <a:cubicBezTo>
                    <a:pt x="158" y="76"/>
                    <a:pt x="158" y="76"/>
                    <a:pt x="158" y="76"/>
                  </a:cubicBezTo>
                  <a:cubicBezTo>
                    <a:pt x="161" y="75"/>
                    <a:pt x="164" y="74"/>
                    <a:pt x="166" y="73"/>
                  </a:cubicBezTo>
                  <a:cubicBezTo>
                    <a:pt x="172" y="71"/>
                    <a:pt x="177" y="68"/>
                    <a:pt x="182" y="66"/>
                  </a:cubicBezTo>
                  <a:cubicBezTo>
                    <a:pt x="193" y="62"/>
                    <a:pt x="204" y="58"/>
                    <a:pt x="215" y="54"/>
                  </a:cubicBezTo>
                  <a:cubicBezTo>
                    <a:pt x="226" y="50"/>
                    <a:pt x="237" y="47"/>
                    <a:pt x="249" y="44"/>
                  </a:cubicBezTo>
                  <a:cubicBezTo>
                    <a:pt x="247" y="45"/>
                    <a:pt x="247" y="45"/>
                    <a:pt x="247" y="45"/>
                  </a:cubicBezTo>
                  <a:cubicBezTo>
                    <a:pt x="259" y="39"/>
                    <a:pt x="259" y="39"/>
                    <a:pt x="259" y="39"/>
                  </a:cubicBezTo>
                  <a:cubicBezTo>
                    <a:pt x="263" y="38"/>
                    <a:pt x="267" y="36"/>
                    <a:pt x="271" y="34"/>
                  </a:cubicBezTo>
                  <a:cubicBezTo>
                    <a:pt x="280" y="31"/>
                    <a:pt x="288" y="28"/>
                    <a:pt x="296" y="25"/>
                  </a:cubicBezTo>
                  <a:cubicBezTo>
                    <a:pt x="299" y="25"/>
                    <a:pt x="301" y="24"/>
                    <a:pt x="303" y="23"/>
                  </a:cubicBezTo>
                  <a:cubicBezTo>
                    <a:pt x="309" y="21"/>
                    <a:pt x="309" y="21"/>
                    <a:pt x="309" y="21"/>
                  </a:cubicBezTo>
                  <a:cubicBezTo>
                    <a:pt x="316" y="20"/>
                    <a:pt x="316" y="20"/>
                    <a:pt x="316" y="20"/>
                  </a:cubicBezTo>
                  <a:cubicBezTo>
                    <a:pt x="322" y="18"/>
                    <a:pt x="322" y="18"/>
                    <a:pt x="322" y="18"/>
                  </a:cubicBezTo>
                  <a:cubicBezTo>
                    <a:pt x="326" y="17"/>
                    <a:pt x="331" y="16"/>
                    <a:pt x="335" y="15"/>
                  </a:cubicBezTo>
                  <a:cubicBezTo>
                    <a:pt x="339" y="14"/>
                    <a:pt x="344" y="13"/>
                    <a:pt x="348" y="12"/>
                  </a:cubicBezTo>
                  <a:cubicBezTo>
                    <a:pt x="357" y="10"/>
                    <a:pt x="365" y="8"/>
                    <a:pt x="374" y="7"/>
                  </a:cubicBezTo>
                  <a:cubicBezTo>
                    <a:pt x="378" y="6"/>
                    <a:pt x="383" y="6"/>
                    <a:pt x="387" y="5"/>
                  </a:cubicBezTo>
                  <a:cubicBezTo>
                    <a:pt x="400" y="3"/>
                    <a:pt x="400" y="3"/>
                    <a:pt x="400" y="3"/>
                  </a:cubicBezTo>
                  <a:cubicBezTo>
                    <a:pt x="413" y="2"/>
                    <a:pt x="413" y="2"/>
                    <a:pt x="413" y="2"/>
                  </a:cubicBezTo>
                  <a:cubicBezTo>
                    <a:pt x="427" y="1"/>
                    <a:pt x="427" y="1"/>
                    <a:pt x="427" y="1"/>
                  </a:cubicBezTo>
                  <a:cubicBezTo>
                    <a:pt x="431" y="1"/>
                    <a:pt x="435" y="0"/>
                    <a:pt x="440" y="0"/>
                  </a:cubicBezTo>
                  <a:cubicBezTo>
                    <a:pt x="447" y="0"/>
                    <a:pt x="447" y="0"/>
                    <a:pt x="447" y="0"/>
                  </a:cubicBezTo>
                  <a:cubicBezTo>
                    <a:pt x="449" y="0"/>
                    <a:pt x="451" y="0"/>
                    <a:pt x="453" y="0"/>
                  </a:cubicBezTo>
                  <a:cubicBezTo>
                    <a:pt x="460" y="0"/>
                    <a:pt x="460" y="0"/>
                    <a:pt x="460" y="0"/>
                  </a:cubicBezTo>
                  <a:cubicBezTo>
                    <a:pt x="463" y="0"/>
                    <a:pt x="463" y="0"/>
                    <a:pt x="463" y="0"/>
                  </a:cubicBezTo>
                  <a:cubicBezTo>
                    <a:pt x="467" y="0"/>
                    <a:pt x="467" y="0"/>
                    <a:pt x="467" y="0"/>
                  </a:cubicBezTo>
                  <a:cubicBezTo>
                    <a:pt x="473" y="0"/>
                    <a:pt x="473" y="0"/>
                    <a:pt x="473" y="0"/>
                  </a:cubicBezTo>
                  <a:cubicBezTo>
                    <a:pt x="480" y="0"/>
                    <a:pt x="480" y="0"/>
                    <a:pt x="480" y="0"/>
                  </a:cubicBezTo>
                  <a:cubicBezTo>
                    <a:pt x="489" y="0"/>
                    <a:pt x="498" y="1"/>
                    <a:pt x="506" y="2"/>
                  </a:cubicBezTo>
                  <a:cubicBezTo>
                    <a:pt x="520" y="3"/>
                    <a:pt x="520" y="3"/>
                    <a:pt x="520" y="3"/>
                  </a:cubicBezTo>
                  <a:cubicBezTo>
                    <a:pt x="533" y="5"/>
                    <a:pt x="533" y="5"/>
                    <a:pt x="533" y="5"/>
                  </a:cubicBezTo>
                  <a:cubicBezTo>
                    <a:pt x="537" y="6"/>
                    <a:pt x="542" y="6"/>
                    <a:pt x="546" y="7"/>
                  </a:cubicBezTo>
                  <a:cubicBezTo>
                    <a:pt x="550" y="8"/>
                    <a:pt x="555" y="9"/>
                    <a:pt x="559" y="10"/>
                  </a:cubicBezTo>
                  <a:cubicBezTo>
                    <a:pt x="563" y="10"/>
                    <a:pt x="568" y="11"/>
                    <a:pt x="572" y="12"/>
                  </a:cubicBezTo>
                  <a:cubicBezTo>
                    <a:pt x="576" y="13"/>
                    <a:pt x="581" y="14"/>
                    <a:pt x="585" y="15"/>
                  </a:cubicBezTo>
                  <a:cubicBezTo>
                    <a:pt x="589" y="16"/>
                    <a:pt x="594" y="17"/>
                    <a:pt x="598" y="19"/>
                  </a:cubicBezTo>
                  <a:cubicBezTo>
                    <a:pt x="602" y="20"/>
                    <a:pt x="606" y="21"/>
                    <a:pt x="611" y="22"/>
                  </a:cubicBezTo>
                  <a:cubicBezTo>
                    <a:pt x="615" y="24"/>
                    <a:pt x="619" y="25"/>
                    <a:pt x="623" y="26"/>
                  </a:cubicBezTo>
                  <a:cubicBezTo>
                    <a:pt x="636" y="31"/>
                    <a:pt x="636" y="31"/>
                    <a:pt x="636" y="31"/>
                  </a:cubicBezTo>
                  <a:cubicBezTo>
                    <a:pt x="648" y="35"/>
                    <a:pt x="648" y="35"/>
                    <a:pt x="648" y="35"/>
                  </a:cubicBezTo>
                  <a:cubicBezTo>
                    <a:pt x="661" y="40"/>
                    <a:pt x="661" y="40"/>
                    <a:pt x="661" y="40"/>
                  </a:cubicBezTo>
                  <a:cubicBezTo>
                    <a:pt x="659" y="40"/>
                    <a:pt x="659" y="40"/>
                    <a:pt x="659" y="40"/>
                  </a:cubicBezTo>
                  <a:cubicBezTo>
                    <a:pt x="671" y="43"/>
                    <a:pt x="683" y="46"/>
                    <a:pt x="696" y="50"/>
                  </a:cubicBezTo>
                  <a:cubicBezTo>
                    <a:pt x="702" y="52"/>
                    <a:pt x="708" y="54"/>
                    <a:pt x="714" y="56"/>
                  </a:cubicBezTo>
                  <a:cubicBezTo>
                    <a:pt x="717" y="57"/>
                    <a:pt x="720" y="58"/>
                    <a:pt x="723" y="59"/>
                  </a:cubicBezTo>
                  <a:cubicBezTo>
                    <a:pt x="726" y="60"/>
                    <a:pt x="729" y="61"/>
                    <a:pt x="732" y="62"/>
                  </a:cubicBezTo>
                  <a:cubicBezTo>
                    <a:pt x="741" y="66"/>
                    <a:pt x="741" y="66"/>
                    <a:pt x="741" y="66"/>
                  </a:cubicBezTo>
                  <a:cubicBezTo>
                    <a:pt x="744" y="67"/>
                    <a:pt x="746" y="68"/>
                    <a:pt x="749" y="69"/>
                  </a:cubicBezTo>
                  <a:cubicBezTo>
                    <a:pt x="754" y="71"/>
                    <a:pt x="754" y="71"/>
                    <a:pt x="754" y="71"/>
                  </a:cubicBezTo>
                  <a:cubicBezTo>
                    <a:pt x="758" y="73"/>
                    <a:pt x="758" y="73"/>
                    <a:pt x="758" y="73"/>
                  </a:cubicBezTo>
                  <a:cubicBezTo>
                    <a:pt x="767" y="77"/>
                    <a:pt x="767" y="77"/>
                    <a:pt x="767" y="77"/>
                  </a:cubicBezTo>
                  <a:cubicBezTo>
                    <a:pt x="779" y="82"/>
                    <a:pt x="790" y="88"/>
                    <a:pt x="801" y="94"/>
                  </a:cubicBezTo>
                  <a:cubicBezTo>
                    <a:pt x="812" y="101"/>
                    <a:pt x="823" y="107"/>
                    <a:pt x="834" y="115"/>
                  </a:cubicBezTo>
                  <a:cubicBezTo>
                    <a:pt x="844" y="122"/>
                    <a:pt x="854" y="130"/>
                    <a:pt x="864" y="139"/>
                  </a:cubicBezTo>
                  <a:cubicBezTo>
                    <a:pt x="873" y="148"/>
                    <a:pt x="882" y="157"/>
                    <a:pt x="890" y="168"/>
                  </a:cubicBezTo>
                  <a:cubicBezTo>
                    <a:pt x="898" y="178"/>
                    <a:pt x="905" y="189"/>
                    <a:pt x="911" y="201"/>
                  </a:cubicBezTo>
                  <a:cubicBezTo>
                    <a:pt x="916" y="213"/>
                    <a:pt x="920" y="226"/>
                    <a:pt x="922" y="239"/>
                  </a:cubicBezTo>
                  <a:cubicBezTo>
                    <a:pt x="923" y="242"/>
                    <a:pt x="923" y="245"/>
                    <a:pt x="923" y="249"/>
                  </a:cubicBezTo>
                  <a:cubicBezTo>
                    <a:pt x="924" y="251"/>
                    <a:pt x="924" y="251"/>
                    <a:pt x="924" y="251"/>
                  </a:cubicBezTo>
                  <a:cubicBezTo>
                    <a:pt x="924" y="254"/>
                    <a:pt x="924" y="254"/>
                    <a:pt x="924" y="254"/>
                  </a:cubicBezTo>
                  <a:cubicBezTo>
                    <a:pt x="924" y="258"/>
                    <a:pt x="924" y="258"/>
                    <a:pt x="924" y="258"/>
                  </a:cubicBezTo>
                  <a:cubicBezTo>
                    <a:pt x="924" y="259"/>
                    <a:pt x="924" y="259"/>
                    <a:pt x="924" y="259"/>
                  </a:cubicBezTo>
                  <a:cubicBezTo>
                    <a:pt x="924" y="260"/>
                    <a:pt x="924" y="260"/>
                    <a:pt x="924" y="260"/>
                  </a:cubicBezTo>
                  <a:cubicBezTo>
                    <a:pt x="924" y="260"/>
                    <a:pt x="924" y="260"/>
                    <a:pt x="924" y="260"/>
                  </a:cubicBezTo>
                  <a:cubicBezTo>
                    <a:pt x="924" y="260"/>
                    <a:pt x="924" y="260"/>
                    <a:pt x="924" y="260"/>
                  </a:cubicBezTo>
                  <a:cubicBezTo>
                    <a:pt x="924" y="261"/>
                    <a:pt x="924" y="261"/>
                    <a:pt x="924" y="261"/>
                  </a:cubicBezTo>
                  <a:cubicBezTo>
                    <a:pt x="924" y="263"/>
                    <a:pt x="924" y="263"/>
                    <a:pt x="924" y="263"/>
                  </a:cubicBezTo>
                  <a:cubicBezTo>
                    <a:pt x="924" y="268"/>
                    <a:pt x="924" y="268"/>
                    <a:pt x="924" y="268"/>
                  </a:cubicBezTo>
                  <a:cubicBezTo>
                    <a:pt x="923" y="271"/>
                    <a:pt x="923" y="274"/>
                    <a:pt x="923" y="278"/>
                  </a:cubicBezTo>
                  <a:cubicBezTo>
                    <a:pt x="922" y="290"/>
                    <a:pt x="921" y="303"/>
                    <a:pt x="918" y="315"/>
                  </a:cubicBezTo>
                  <a:cubicBezTo>
                    <a:pt x="916" y="328"/>
                    <a:pt x="912" y="340"/>
                    <a:pt x="908" y="352"/>
                  </a:cubicBezTo>
                  <a:cubicBezTo>
                    <a:pt x="903" y="364"/>
                    <a:pt x="897" y="376"/>
                    <a:pt x="890" y="386"/>
                  </a:cubicBezTo>
                  <a:cubicBezTo>
                    <a:pt x="886" y="392"/>
                    <a:pt x="882" y="397"/>
                    <a:pt x="878" y="401"/>
                  </a:cubicBezTo>
                  <a:cubicBezTo>
                    <a:pt x="873" y="406"/>
                    <a:pt x="868" y="410"/>
                    <a:pt x="863" y="414"/>
                  </a:cubicBezTo>
                  <a:cubicBezTo>
                    <a:pt x="862" y="415"/>
                    <a:pt x="861" y="416"/>
                    <a:pt x="859" y="417"/>
                  </a:cubicBezTo>
                  <a:cubicBezTo>
                    <a:pt x="858" y="418"/>
                    <a:pt x="858" y="418"/>
                    <a:pt x="858" y="418"/>
                  </a:cubicBezTo>
                  <a:cubicBezTo>
                    <a:pt x="857" y="419"/>
                    <a:pt x="856" y="419"/>
                    <a:pt x="856" y="419"/>
                  </a:cubicBezTo>
                  <a:cubicBezTo>
                    <a:pt x="854" y="421"/>
                    <a:pt x="852" y="424"/>
                    <a:pt x="850" y="426"/>
                  </a:cubicBezTo>
                  <a:cubicBezTo>
                    <a:pt x="845" y="431"/>
                    <a:pt x="841" y="435"/>
                    <a:pt x="836" y="439"/>
                  </a:cubicBezTo>
                  <a:cubicBezTo>
                    <a:pt x="831" y="443"/>
                    <a:pt x="826" y="447"/>
                    <a:pt x="821" y="450"/>
                  </a:cubicBezTo>
                  <a:cubicBezTo>
                    <a:pt x="815" y="453"/>
                    <a:pt x="809" y="456"/>
                    <a:pt x="804" y="4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5" name="Freeform 47"/>
            <p:cNvSpPr>
              <a:spLocks/>
            </p:cNvSpPr>
            <p:nvPr/>
          </p:nvSpPr>
          <p:spPr bwMode="auto">
            <a:xfrm>
              <a:off x="1243013" y="5151438"/>
              <a:ext cx="147637" cy="1119187"/>
            </a:xfrm>
            <a:custGeom>
              <a:avLst/>
              <a:gdLst>
                <a:gd name="T0" fmla="*/ 15 w 93"/>
                <a:gd name="T1" fmla="*/ 0 h 705"/>
                <a:gd name="T2" fmla="*/ 0 w 93"/>
                <a:gd name="T3" fmla="*/ 79 h 705"/>
                <a:gd name="T4" fmla="*/ 0 w 93"/>
                <a:gd name="T5" fmla="*/ 423 h 705"/>
                <a:gd name="T6" fmla="*/ 0 w 93"/>
                <a:gd name="T7" fmla="*/ 471 h 705"/>
                <a:gd name="T8" fmla="*/ 15 w 93"/>
                <a:gd name="T9" fmla="*/ 501 h 705"/>
                <a:gd name="T10" fmla="*/ 36 w 93"/>
                <a:gd name="T11" fmla="*/ 528 h 705"/>
                <a:gd name="T12" fmla="*/ 0 w 93"/>
                <a:gd name="T13" fmla="*/ 573 h 705"/>
                <a:gd name="T14" fmla="*/ 18 w 93"/>
                <a:gd name="T15" fmla="*/ 705 h 705"/>
                <a:gd name="T16" fmla="*/ 54 w 93"/>
                <a:gd name="T17" fmla="*/ 681 h 705"/>
                <a:gd name="T18" fmla="*/ 54 w 93"/>
                <a:gd name="T19" fmla="*/ 618 h 705"/>
                <a:gd name="T20" fmla="*/ 93 w 93"/>
                <a:gd name="T21" fmla="*/ 579 h 705"/>
                <a:gd name="T22" fmla="*/ 68 w 93"/>
                <a:gd name="T23" fmla="*/ 465 h 705"/>
                <a:gd name="T24" fmla="*/ 47 w 93"/>
                <a:gd name="T25" fmla="*/ 423 h 705"/>
                <a:gd name="T26" fmla="*/ 25 w 93"/>
                <a:gd name="T27" fmla="*/ 420 h 705"/>
                <a:gd name="T28" fmla="*/ 47 w 93"/>
                <a:gd name="T29" fmla="*/ 327 h 705"/>
                <a:gd name="T30" fmla="*/ 31 w 93"/>
                <a:gd name="T31" fmla="*/ 274 h 705"/>
                <a:gd name="T32" fmla="*/ 47 w 93"/>
                <a:gd name="T33" fmla="*/ 93 h 705"/>
                <a:gd name="T34" fmla="*/ 66 w 93"/>
                <a:gd name="T35" fmla="*/ 81 h 705"/>
                <a:gd name="T36" fmla="*/ 68 w 93"/>
                <a:gd name="T37" fmla="*/ 21 h 705"/>
                <a:gd name="T38" fmla="*/ 15 w 93"/>
                <a:gd name="T39" fmla="*/ 0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705">
                  <a:moveTo>
                    <a:pt x="15" y="0"/>
                  </a:moveTo>
                  <a:lnTo>
                    <a:pt x="0" y="79"/>
                  </a:lnTo>
                  <a:lnTo>
                    <a:pt x="0" y="423"/>
                  </a:lnTo>
                  <a:lnTo>
                    <a:pt x="0" y="471"/>
                  </a:lnTo>
                  <a:lnTo>
                    <a:pt x="15" y="501"/>
                  </a:lnTo>
                  <a:lnTo>
                    <a:pt x="36" y="528"/>
                  </a:lnTo>
                  <a:lnTo>
                    <a:pt x="0" y="573"/>
                  </a:lnTo>
                  <a:lnTo>
                    <a:pt x="18" y="705"/>
                  </a:lnTo>
                  <a:lnTo>
                    <a:pt x="54" y="681"/>
                  </a:lnTo>
                  <a:lnTo>
                    <a:pt x="54" y="618"/>
                  </a:lnTo>
                  <a:lnTo>
                    <a:pt x="93" y="579"/>
                  </a:lnTo>
                  <a:lnTo>
                    <a:pt x="68" y="465"/>
                  </a:lnTo>
                  <a:lnTo>
                    <a:pt x="47" y="423"/>
                  </a:lnTo>
                  <a:lnTo>
                    <a:pt x="25" y="420"/>
                  </a:lnTo>
                  <a:lnTo>
                    <a:pt x="47" y="327"/>
                  </a:lnTo>
                  <a:lnTo>
                    <a:pt x="31" y="274"/>
                  </a:lnTo>
                  <a:lnTo>
                    <a:pt x="47" y="93"/>
                  </a:lnTo>
                  <a:lnTo>
                    <a:pt x="66" y="81"/>
                  </a:lnTo>
                  <a:lnTo>
                    <a:pt x="68" y="21"/>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6" name="Freeform 48"/>
            <p:cNvSpPr>
              <a:spLocks/>
            </p:cNvSpPr>
            <p:nvPr/>
          </p:nvSpPr>
          <p:spPr bwMode="auto">
            <a:xfrm>
              <a:off x="2808288" y="5110163"/>
              <a:ext cx="155575" cy="827087"/>
            </a:xfrm>
            <a:custGeom>
              <a:avLst/>
              <a:gdLst>
                <a:gd name="T0" fmla="*/ 13 w 98"/>
                <a:gd name="T1" fmla="*/ 40 h 521"/>
                <a:gd name="T2" fmla="*/ 13 w 98"/>
                <a:gd name="T3" fmla="*/ 105 h 521"/>
                <a:gd name="T4" fmla="*/ 29 w 98"/>
                <a:gd name="T5" fmla="*/ 122 h 521"/>
                <a:gd name="T6" fmla="*/ 29 w 98"/>
                <a:gd name="T7" fmla="*/ 293 h 521"/>
                <a:gd name="T8" fmla="*/ 22 w 98"/>
                <a:gd name="T9" fmla="*/ 312 h 521"/>
                <a:gd name="T10" fmla="*/ 0 w 98"/>
                <a:gd name="T11" fmla="*/ 497 h 521"/>
                <a:gd name="T12" fmla="*/ 29 w 98"/>
                <a:gd name="T13" fmla="*/ 521 h 521"/>
                <a:gd name="T14" fmla="*/ 68 w 98"/>
                <a:gd name="T15" fmla="*/ 509 h 521"/>
                <a:gd name="T16" fmla="*/ 98 w 98"/>
                <a:gd name="T17" fmla="*/ 509 h 521"/>
                <a:gd name="T18" fmla="*/ 98 w 98"/>
                <a:gd name="T19" fmla="*/ 470 h 521"/>
                <a:gd name="T20" fmla="*/ 84 w 98"/>
                <a:gd name="T21" fmla="*/ 456 h 521"/>
                <a:gd name="T22" fmla="*/ 98 w 98"/>
                <a:gd name="T23" fmla="*/ 312 h 521"/>
                <a:gd name="T24" fmla="*/ 68 w 98"/>
                <a:gd name="T25" fmla="*/ 281 h 521"/>
                <a:gd name="T26" fmla="*/ 80 w 98"/>
                <a:gd name="T27" fmla="*/ 281 h 521"/>
                <a:gd name="T28" fmla="*/ 48 w 98"/>
                <a:gd name="T29" fmla="*/ 113 h 521"/>
                <a:gd name="T30" fmla="*/ 68 w 98"/>
                <a:gd name="T31" fmla="*/ 0 h 521"/>
                <a:gd name="T32" fmla="*/ 13 w 98"/>
                <a:gd name="T33" fmla="*/ 4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 h="521">
                  <a:moveTo>
                    <a:pt x="13" y="40"/>
                  </a:moveTo>
                  <a:lnTo>
                    <a:pt x="13" y="105"/>
                  </a:lnTo>
                  <a:lnTo>
                    <a:pt x="29" y="122"/>
                  </a:lnTo>
                  <a:lnTo>
                    <a:pt x="29" y="293"/>
                  </a:lnTo>
                  <a:lnTo>
                    <a:pt x="22" y="312"/>
                  </a:lnTo>
                  <a:lnTo>
                    <a:pt x="0" y="497"/>
                  </a:lnTo>
                  <a:lnTo>
                    <a:pt x="29" y="521"/>
                  </a:lnTo>
                  <a:lnTo>
                    <a:pt x="68" y="509"/>
                  </a:lnTo>
                  <a:lnTo>
                    <a:pt x="98" y="509"/>
                  </a:lnTo>
                  <a:lnTo>
                    <a:pt x="98" y="470"/>
                  </a:lnTo>
                  <a:lnTo>
                    <a:pt x="84" y="456"/>
                  </a:lnTo>
                  <a:lnTo>
                    <a:pt x="98" y="312"/>
                  </a:lnTo>
                  <a:lnTo>
                    <a:pt x="68" y="281"/>
                  </a:lnTo>
                  <a:lnTo>
                    <a:pt x="80" y="281"/>
                  </a:lnTo>
                  <a:lnTo>
                    <a:pt x="48" y="113"/>
                  </a:lnTo>
                  <a:lnTo>
                    <a:pt x="68" y="0"/>
                  </a:lnTo>
                  <a:lnTo>
                    <a:pt x="13"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73" name="Content Placeholder 2"/>
          <p:cNvSpPr txBox="1">
            <a:spLocks/>
          </p:cNvSpPr>
          <p:nvPr/>
        </p:nvSpPr>
        <p:spPr>
          <a:xfrm>
            <a:off x="5916717" y="2482416"/>
            <a:ext cx="1007192" cy="498377"/>
          </a:xfrm>
          <a:prstGeom prst="rect">
            <a:avLst/>
          </a:prstGeom>
        </p:spPr>
        <p:txBody>
          <a:bodyPr vert="horz" lIns="0" tIns="0" rIns="0" bIns="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92169" lvl="1" indent="-392169" algn="ctr">
              <a:lnSpc>
                <a:spcPct val="90000"/>
              </a:lnSpc>
              <a:spcBef>
                <a:spcPts val="588"/>
              </a:spcBef>
              <a:buNone/>
            </a:pPr>
            <a:r>
              <a:rPr lang="en-US" sz="4313">
                <a:latin typeface="Segoe UI Light" panose="020B0502040204020203" pitchFamily="34" charset="0"/>
                <a:sym typeface="Wingdings 3"/>
              </a:rPr>
              <a:t>vs.</a:t>
            </a:r>
            <a:endParaRPr lang="en-US" sz="4313">
              <a:latin typeface="Segoe UI Light" panose="020B0502040204020203" pitchFamily="34" charset="0"/>
              <a:ea typeface="Segoe UI" panose="020B0502040204020203" pitchFamily="34" charset="0"/>
              <a:cs typeface="Segoe UI" panose="020B0502040204020203" pitchFamily="34" charset="0"/>
            </a:endParaRPr>
          </a:p>
        </p:txBody>
      </p:sp>
      <p:sp>
        <p:nvSpPr>
          <p:cNvPr id="75" name="Content Placeholder 2"/>
          <p:cNvSpPr txBox="1">
            <a:spLocks/>
          </p:cNvSpPr>
          <p:nvPr/>
        </p:nvSpPr>
        <p:spPr>
          <a:xfrm>
            <a:off x="6813116" y="5809748"/>
            <a:ext cx="4430301" cy="694703"/>
          </a:xfrm>
          <a:prstGeom prst="rect">
            <a:avLst/>
          </a:prstGeom>
        </p:spPr>
        <p:txBody>
          <a:bodyPr vert="horz" lIns="0" tIns="0" rIns="0" bIns="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92169" lvl="1" indent="-392169">
              <a:lnSpc>
                <a:spcPct val="90000"/>
              </a:lnSpc>
              <a:spcBef>
                <a:spcPts val="588"/>
              </a:spcBef>
              <a:buNone/>
            </a:pPr>
            <a:r>
              <a:rPr lang="en-US" sz="2353">
                <a:latin typeface="Segoe UI" panose="020B0502040204020203" pitchFamily="34" charset="0"/>
                <a:ea typeface="Segoe UI" panose="020B0502040204020203" pitchFamily="34" charset="0"/>
                <a:cs typeface="Segoe UI" panose="020B0502040204020203" pitchFamily="34" charset="0"/>
                <a:sym typeface="Wingdings 3"/>
              </a:rPr>
              <a:t></a:t>
            </a:r>
            <a:r>
              <a:rPr lang="en-US" sz="2353">
                <a:solidFill>
                  <a:srgbClr val="0070C0"/>
                </a:solidFill>
                <a:latin typeface="Segoe UI" panose="020B0502040204020203" pitchFamily="34" charset="0"/>
                <a:ea typeface="Segoe UI" panose="020B0502040204020203" pitchFamily="34" charset="0"/>
                <a:cs typeface="Segoe UI" panose="020B0502040204020203" pitchFamily="34" charset="0"/>
                <a:sym typeface="Wingdings 3"/>
              </a:rPr>
              <a:t> </a:t>
            </a:r>
            <a:r>
              <a:rPr lang="en-US" sz="2353">
                <a:latin typeface="Segoe UI" panose="020B0502040204020203" pitchFamily="34" charset="0"/>
                <a:ea typeface="Segoe UI" panose="020B0502040204020203" pitchFamily="34" charset="0"/>
                <a:cs typeface="Segoe UI" panose="020B0502040204020203" pitchFamily="34" charset="0"/>
              </a:rPr>
              <a:t>Share tactics &amp; lessons learned</a:t>
            </a:r>
          </a:p>
          <a:p>
            <a:pPr marL="392169" lvl="1" indent="-392169">
              <a:lnSpc>
                <a:spcPct val="90000"/>
              </a:lnSpc>
              <a:spcBef>
                <a:spcPts val="588"/>
              </a:spcBef>
              <a:buNone/>
            </a:pPr>
            <a:r>
              <a:rPr lang="en-US" sz="2353">
                <a:latin typeface="Segoe UI" panose="020B0502040204020203" pitchFamily="34" charset="0"/>
                <a:ea typeface="Segoe UI" panose="020B0502040204020203" pitchFamily="34" charset="0"/>
                <a:cs typeface="Segoe UI" panose="020B0502040204020203" pitchFamily="34" charset="0"/>
                <a:sym typeface="Wingdings 3"/>
              </a:rPr>
              <a:t></a:t>
            </a:r>
            <a:r>
              <a:rPr lang="en-US" sz="2353">
                <a:solidFill>
                  <a:srgbClr val="0070C0"/>
                </a:solidFill>
                <a:latin typeface="Segoe UI" panose="020B0502040204020203" pitchFamily="34" charset="0"/>
                <a:ea typeface="Segoe UI" panose="020B0502040204020203" pitchFamily="34" charset="0"/>
                <a:cs typeface="Segoe UI" panose="020B0502040204020203" pitchFamily="34" charset="0"/>
                <a:sym typeface="Wingdings 3"/>
              </a:rPr>
              <a:t> </a:t>
            </a:r>
            <a:r>
              <a:rPr lang="en-US" sz="2353">
                <a:latin typeface="Segoe UI" panose="020B0502040204020203" pitchFamily="34" charset="0"/>
                <a:ea typeface="Segoe UI" panose="020B0502040204020203" pitchFamily="34" charset="0"/>
                <a:cs typeface="Segoe UI" panose="020B0502040204020203" pitchFamily="34" charset="0"/>
              </a:rPr>
              <a:t>Continued evolution</a:t>
            </a:r>
          </a:p>
        </p:txBody>
      </p:sp>
    </p:spTree>
    <p:extLst>
      <p:ext uri="{BB962C8B-B14F-4D97-AF65-F5344CB8AC3E}">
        <p14:creationId xmlns:p14="http://schemas.microsoft.com/office/powerpoint/2010/main" val="3128880529"/>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Our Red Team Guidelines</a:t>
            </a:r>
          </a:p>
        </p:txBody>
      </p:sp>
      <p:sp>
        <p:nvSpPr>
          <p:cNvPr id="6" name="Text Placeholder 5"/>
          <p:cNvSpPr>
            <a:spLocks noGrp="1"/>
          </p:cNvSpPr>
          <p:nvPr>
            <p:ph type="body" sz="quarter" idx="1"/>
          </p:nvPr>
        </p:nvSpPr>
        <p:spPr/>
        <p:txBody>
          <a:bodyPr>
            <a:normAutofit fontScale="85000" lnSpcReduction="20000"/>
          </a:bodyPr>
          <a:lstStyle/>
          <a:p>
            <a:r>
              <a:rPr lang="en-US"/>
              <a:t>Code of Conduct</a:t>
            </a:r>
          </a:p>
          <a:p>
            <a:pPr lvl="1"/>
            <a:r>
              <a:rPr lang="en-US"/>
              <a:t>Both the Blue Team and the Red Team will do no harm.</a:t>
            </a:r>
          </a:p>
          <a:p>
            <a:pPr lvl="1"/>
            <a:r>
              <a:rPr lang="en-US"/>
              <a:t>The Red Team should not compromise more than needed to capture target assets.</a:t>
            </a:r>
          </a:p>
          <a:p>
            <a:pPr lvl="1"/>
            <a:r>
              <a:rPr lang="en-US"/>
              <a:t>Common sense rules apply to physical attacks (no printing badges, harassing people, etc.)</a:t>
            </a:r>
          </a:p>
          <a:p>
            <a:pPr lvl="1"/>
            <a:r>
              <a:rPr lang="en-US"/>
              <a:t>Do not disclose the name of the person who was compromised in a social engineering attack.</a:t>
            </a:r>
          </a:p>
          <a:p>
            <a:r>
              <a:rPr lang="en-US"/>
              <a:t>Rules of Engagement</a:t>
            </a:r>
          </a:p>
          <a:p>
            <a:pPr lvl="1"/>
            <a:r>
              <a:rPr lang="en-US"/>
              <a:t>Do not impact availability of any system.</a:t>
            </a:r>
          </a:p>
          <a:p>
            <a:pPr lvl="1"/>
            <a:r>
              <a:rPr lang="en-US"/>
              <a:t>Do not access external customer data.</a:t>
            </a:r>
          </a:p>
          <a:p>
            <a:pPr lvl="1"/>
            <a:r>
              <a:rPr lang="en-US"/>
              <a:t>Do not significantly weaken in-place security protections on any service.</a:t>
            </a:r>
          </a:p>
          <a:p>
            <a:pPr lvl="1"/>
            <a:r>
              <a:rPr lang="en-US"/>
              <a:t>Do not intentionally perform destructive actions against any resources.</a:t>
            </a:r>
          </a:p>
          <a:p>
            <a:pPr lvl="1"/>
            <a:r>
              <a:rPr lang="en-US"/>
              <a:t>Safeguard credentials, vulnerabilities and other critical information obtained.</a:t>
            </a:r>
          </a:p>
          <a:p>
            <a:r>
              <a:rPr lang="en-US"/>
              <a:t>Deliverables</a:t>
            </a:r>
          </a:p>
          <a:p>
            <a:pPr lvl="1"/>
            <a:r>
              <a:rPr lang="en-US"/>
              <a:t>Backlog of repair items (security item SLA)</a:t>
            </a:r>
          </a:p>
          <a:p>
            <a:pPr lvl="1"/>
            <a:r>
              <a:rPr lang="en-US"/>
              <a:t>Report “read out” with entire organization as a learning opportunity.</a:t>
            </a:r>
          </a:p>
        </p:txBody>
      </p:sp>
    </p:spTree>
    <p:extLst>
      <p:ext uri="{BB962C8B-B14F-4D97-AF65-F5344CB8AC3E}">
        <p14:creationId xmlns:p14="http://schemas.microsoft.com/office/powerpoint/2010/main" val="61415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Our Evolution of Red vs. Blue</a:t>
            </a:r>
          </a:p>
        </p:txBody>
      </p:sp>
      <p:sp>
        <p:nvSpPr>
          <p:cNvPr id="3" name="Freeform: Shape 2">
            <a:extLst>
              <a:ext uri="{FF2B5EF4-FFF2-40B4-BE49-F238E27FC236}">
                <a16:creationId xmlns:a16="http://schemas.microsoft.com/office/drawing/2014/main" id="{F51D331D-CA9B-4D0C-9AD9-4140CF3BB7C8}"/>
              </a:ext>
            </a:extLst>
          </p:cNvPr>
          <p:cNvSpPr/>
          <p:nvPr/>
        </p:nvSpPr>
        <p:spPr>
          <a:xfrm>
            <a:off x="463258" y="1190142"/>
            <a:ext cx="1022351" cy="1460501"/>
          </a:xfrm>
          <a:custGeom>
            <a:avLst/>
            <a:gdLst>
              <a:gd name="connsiteX0" fmla="*/ 0 w 1489786"/>
              <a:gd name="connsiteY0" fmla="*/ 0 h 1042850"/>
              <a:gd name="connsiteX1" fmla="*/ 968361 w 1489786"/>
              <a:gd name="connsiteY1" fmla="*/ 0 h 1042850"/>
              <a:gd name="connsiteX2" fmla="*/ 1489786 w 1489786"/>
              <a:gd name="connsiteY2" fmla="*/ 521425 h 1042850"/>
              <a:gd name="connsiteX3" fmla="*/ 968361 w 1489786"/>
              <a:gd name="connsiteY3" fmla="*/ 1042850 h 1042850"/>
              <a:gd name="connsiteX4" fmla="*/ 0 w 1489786"/>
              <a:gd name="connsiteY4" fmla="*/ 1042850 h 1042850"/>
              <a:gd name="connsiteX5" fmla="*/ 521425 w 1489786"/>
              <a:gd name="connsiteY5" fmla="*/ 521425 h 1042850"/>
              <a:gd name="connsiteX6" fmla="*/ 0 w 1489786"/>
              <a:gd name="connsiteY6" fmla="*/ 0 h 104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86" h="1042850">
                <a:moveTo>
                  <a:pt x="1489786" y="0"/>
                </a:moveTo>
                <a:lnTo>
                  <a:pt x="1489786" y="677853"/>
                </a:lnTo>
                <a:lnTo>
                  <a:pt x="744893" y="1042850"/>
                </a:lnTo>
                <a:lnTo>
                  <a:pt x="0" y="677853"/>
                </a:lnTo>
                <a:lnTo>
                  <a:pt x="0" y="0"/>
                </a:lnTo>
                <a:lnTo>
                  <a:pt x="744893" y="364997"/>
                </a:lnTo>
                <a:lnTo>
                  <a:pt x="1489786"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6808" tIns="527984" rIns="16809" bIns="527983" numCol="1" spcCol="1270" anchor="ctr" anchorCtr="0">
            <a:noAutofit/>
          </a:bodyPr>
          <a:lstStyle/>
          <a:p>
            <a:pPr algn="ctr" defTabSz="1176507">
              <a:lnSpc>
                <a:spcPct val="90000"/>
              </a:lnSpc>
              <a:spcBef>
                <a:spcPct val="0"/>
              </a:spcBef>
              <a:spcAft>
                <a:spcPct val="35000"/>
              </a:spcAft>
            </a:pPr>
            <a:r>
              <a:rPr lang="en-AU" sz="2647">
                <a:solidFill>
                  <a:srgbClr val="FFFFFF"/>
                </a:solidFill>
                <a:latin typeface="Segoe UI"/>
              </a:rPr>
              <a:t>Earlier</a:t>
            </a:r>
            <a:endParaRPr lang="en-US" sz="2647">
              <a:solidFill>
                <a:srgbClr val="FFFFFF"/>
              </a:solidFill>
              <a:latin typeface="Segoe UI"/>
            </a:endParaRPr>
          </a:p>
        </p:txBody>
      </p:sp>
      <p:sp>
        <p:nvSpPr>
          <p:cNvPr id="5" name="Freeform: Shape 4">
            <a:extLst>
              <a:ext uri="{FF2B5EF4-FFF2-40B4-BE49-F238E27FC236}">
                <a16:creationId xmlns:a16="http://schemas.microsoft.com/office/drawing/2014/main" id="{E8154D14-A863-4706-9F88-3D647FFBFF0C}"/>
              </a:ext>
            </a:extLst>
          </p:cNvPr>
          <p:cNvSpPr/>
          <p:nvPr/>
        </p:nvSpPr>
        <p:spPr>
          <a:xfrm>
            <a:off x="1485606" y="1190144"/>
            <a:ext cx="10048393" cy="949324"/>
          </a:xfrm>
          <a:custGeom>
            <a:avLst/>
            <a:gdLst>
              <a:gd name="connsiteX0" fmla="*/ 161397 w 968360"/>
              <a:gd name="connsiteY0" fmla="*/ 0 h 10249884"/>
              <a:gd name="connsiteX1" fmla="*/ 806963 w 968360"/>
              <a:gd name="connsiteY1" fmla="*/ 0 h 10249884"/>
              <a:gd name="connsiteX2" fmla="*/ 968360 w 968360"/>
              <a:gd name="connsiteY2" fmla="*/ 161397 h 10249884"/>
              <a:gd name="connsiteX3" fmla="*/ 968360 w 968360"/>
              <a:gd name="connsiteY3" fmla="*/ 10249884 h 10249884"/>
              <a:gd name="connsiteX4" fmla="*/ 968360 w 968360"/>
              <a:gd name="connsiteY4" fmla="*/ 10249884 h 10249884"/>
              <a:gd name="connsiteX5" fmla="*/ 0 w 968360"/>
              <a:gd name="connsiteY5" fmla="*/ 10249884 h 10249884"/>
              <a:gd name="connsiteX6" fmla="*/ 0 w 968360"/>
              <a:gd name="connsiteY6" fmla="*/ 10249884 h 10249884"/>
              <a:gd name="connsiteX7" fmla="*/ 0 w 968360"/>
              <a:gd name="connsiteY7" fmla="*/ 161397 h 10249884"/>
              <a:gd name="connsiteX8" fmla="*/ 161397 w 968360"/>
              <a:gd name="connsiteY8" fmla="*/ 0 h 10249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8360" h="10249884">
                <a:moveTo>
                  <a:pt x="968360" y="1708356"/>
                </a:moveTo>
                <a:lnTo>
                  <a:pt x="968360" y="8541528"/>
                </a:lnTo>
                <a:cubicBezTo>
                  <a:pt x="968360" y="9485023"/>
                  <a:pt x="961533" y="10249879"/>
                  <a:pt x="953112" y="10249879"/>
                </a:cubicBezTo>
                <a:lnTo>
                  <a:pt x="0" y="10249879"/>
                </a:lnTo>
                <a:lnTo>
                  <a:pt x="0" y="10249879"/>
                </a:lnTo>
                <a:lnTo>
                  <a:pt x="0" y="5"/>
                </a:lnTo>
                <a:lnTo>
                  <a:pt x="0" y="5"/>
                </a:lnTo>
                <a:lnTo>
                  <a:pt x="953112" y="5"/>
                </a:lnTo>
                <a:cubicBezTo>
                  <a:pt x="961533" y="5"/>
                  <a:pt x="968360" y="764861"/>
                  <a:pt x="968360" y="1708356"/>
                </a:cubicBez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11556" tIns="56301" rIns="56301" bIns="56303" numCol="1" spcCol="1270" anchor="ctr" anchorCtr="0">
            <a:noAutofit/>
          </a:bodyPr>
          <a:lstStyle/>
          <a:p>
            <a:pPr marL="168072" lvl="1" indent="-168072" defTabSz="697189">
              <a:lnSpc>
                <a:spcPct val="90000"/>
              </a:lnSpc>
              <a:spcBef>
                <a:spcPct val="0"/>
              </a:spcBef>
              <a:spcAft>
                <a:spcPct val="15000"/>
              </a:spcAft>
              <a:buFontTx/>
              <a:buChar char="•"/>
            </a:pPr>
            <a:r>
              <a:rPr lang="en-AU" sz="1568">
                <a:solidFill>
                  <a:srgbClr val="505050">
                    <a:hueOff val="0"/>
                    <a:satOff val="0"/>
                    <a:lumOff val="0"/>
                    <a:alphaOff val="0"/>
                  </a:srgbClr>
                </a:solidFill>
                <a:latin typeface="Segoe UI"/>
              </a:rPr>
              <a:t>Identify vulnerabilities through manual code review</a:t>
            </a:r>
            <a:endParaRPr lang="en-US" sz="1568">
              <a:solidFill>
                <a:srgbClr val="505050">
                  <a:hueOff val="0"/>
                  <a:satOff val="0"/>
                  <a:lumOff val="0"/>
                  <a:alphaOff val="0"/>
                </a:srgbClr>
              </a:solidFill>
              <a:latin typeface="Segoe UI"/>
            </a:endParaRPr>
          </a:p>
          <a:p>
            <a:pPr marL="168072" lvl="1" indent="-168072" defTabSz="697189">
              <a:lnSpc>
                <a:spcPct val="90000"/>
              </a:lnSpc>
              <a:spcBef>
                <a:spcPct val="0"/>
              </a:spcBef>
              <a:spcAft>
                <a:spcPct val="15000"/>
              </a:spcAft>
              <a:buFontTx/>
              <a:buChar char="•"/>
            </a:pPr>
            <a:r>
              <a:rPr lang="en-AU" sz="1568">
                <a:solidFill>
                  <a:srgbClr val="505050">
                    <a:hueOff val="0"/>
                    <a:satOff val="0"/>
                    <a:lumOff val="0"/>
                    <a:alphaOff val="0"/>
                  </a:srgbClr>
                </a:solidFill>
                <a:latin typeface="Segoe UI"/>
              </a:rPr>
              <a:t>Engage external pen testing company</a:t>
            </a:r>
            <a:endParaRPr lang="en-US" sz="1568">
              <a:solidFill>
                <a:srgbClr val="505050">
                  <a:hueOff val="0"/>
                  <a:satOff val="0"/>
                  <a:lumOff val="0"/>
                  <a:alphaOff val="0"/>
                </a:srgbClr>
              </a:solidFill>
              <a:latin typeface="Segoe UI"/>
            </a:endParaRPr>
          </a:p>
          <a:p>
            <a:pPr marL="168072" lvl="1" indent="-168072" defTabSz="697189">
              <a:lnSpc>
                <a:spcPct val="90000"/>
              </a:lnSpc>
              <a:spcBef>
                <a:spcPct val="0"/>
              </a:spcBef>
              <a:spcAft>
                <a:spcPct val="15000"/>
              </a:spcAft>
              <a:buFontTx/>
              <a:buChar char="•"/>
            </a:pPr>
            <a:r>
              <a:rPr lang="en-AU" sz="1568">
                <a:solidFill>
                  <a:srgbClr val="505050">
                    <a:hueOff val="0"/>
                    <a:satOff val="0"/>
                    <a:lumOff val="0"/>
                    <a:alphaOff val="0"/>
                  </a:srgbClr>
                </a:solidFill>
                <a:latin typeface="Segoe UI"/>
              </a:rPr>
              <a:t>Report out to the team, fixes added to the backlog</a:t>
            </a:r>
            <a:endParaRPr lang="en-US" sz="1568">
              <a:solidFill>
                <a:srgbClr val="505050">
                  <a:hueOff val="0"/>
                  <a:satOff val="0"/>
                  <a:lumOff val="0"/>
                  <a:alphaOff val="0"/>
                </a:srgbClr>
              </a:solidFill>
              <a:latin typeface="Segoe UI"/>
            </a:endParaRPr>
          </a:p>
        </p:txBody>
      </p:sp>
      <p:sp>
        <p:nvSpPr>
          <p:cNvPr id="6" name="Freeform: Shape 5">
            <a:extLst>
              <a:ext uri="{FF2B5EF4-FFF2-40B4-BE49-F238E27FC236}">
                <a16:creationId xmlns:a16="http://schemas.microsoft.com/office/drawing/2014/main" id="{83ABAD5A-2D93-41A3-83CD-2D2455CC973A}"/>
              </a:ext>
            </a:extLst>
          </p:cNvPr>
          <p:cNvSpPr/>
          <p:nvPr/>
        </p:nvSpPr>
        <p:spPr>
          <a:xfrm>
            <a:off x="463257" y="2509099"/>
            <a:ext cx="1022350" cy="1460500"/>
          </a:xfrm>
          <a:custGeom>
            <a:avLst/>
            <a:gdLst>
              <a:gd name="connsiteX0" fmla="*/ 0 w 1489786"/>
              <a:gd name="connsiteY0" fmla="*/ 0 h 1042850"/>
              <a:gd name="connsiteX1" fmla="*/ 968361 w 1489786"/>
              <a:gd name="connsiteY1" fmla="*/ 0 h 1042850"/>
              <a:gd name="connsiteX2" fmla="*/ 1489786 w 1489786"/>
              <a:gd name="connsiteY2" fmla="*/ 521425 h 1042850"/>
              <a:gd name="connsiteX3" fmla="*/ 968361 w 1489786"/>
              <a:gd name="connsiteY3" fmla="*/ 1042850 h 1042850"/>
              <a:gd name="connsiteX4" fmla="*/ 0 w 1489786"/>
              <a:gd name="connsiteY4" fmla="*/ 1042850 h 1042850"/>
              <a:gd name="connsiteX5" fmla="*/ 521425 w 1489786"/>
              <a:gd name="connsiteY5" fmla="*/ 521425 h 1042850"/>
              <a:gd name="connsiteX6" fmla="*/ 0 w 1489786"/>
              <a:gd name="connsiteY6" fmla="*/ 0 h 104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86" h="1042850">
                <a:moveTo>
                  <a:pt x="1489786" y="0"/>
                </a:moveTo>
                <a:lnTo>
                  <a:pt x="1489786" y="677853"/>
                </a:lnTo>
                <a:lnTo>
                  <a:pt x="744893" y="1042850"/>
                </a:lnTo>
                <a:lnTo>
                  <a:pt x="0" y="677853"/>
                </a:lnTo>
                <a:lnTo>
                  <a:pt x="0" y="0"/>
                </a:lnTo>
                <a:lnTo>
                  <a:pt x="744893" y="364997"/>
                </a:lnTo>
                <a:lnTo>
                  <a:pt x="1489786"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6808" tIns="527983" rIns="16808" bIns="527983" numCol="1" spcCol="1270" anchor="ctr" anchorCtr="0">
            <a:noAutofit/>
          </a:bodyPr>
          <a:lstStyle/>
          <a:p>
            <a:pPr algn="ctr" defTabSz="1176507">
              <a:lnSpc>
                <a:spcPct val="90000"/>
              </a:lnSpc>
              <a:spcBef>
                <a:spcPct val="0"/>
              </a:spcBef>
              <a:spcAft>
                <a:spcPct val="35000"/>
              </a:spcAft>
            </a:pPr>
            <a:r>
              <a:rPr lang="en-AU" sz="2647">
                <a:solidFill>
                  <a:srgbClr val="FFFFFF"/>
                </a:solidFill>
                <a:latin typeface="Segoe UI"/>
              </a:rPr>
              <a:t>2015</a:t>
            </a:r>
            <a:endParaRPr lang="en-US" sz="2647">
              <a:solidFill>
                <a:srgbClr val="FFFFFF"/>
              </a:solidFill>
              <a:latin typeface="Segoe UI"/>
            </a:endParaRPr>
          </a:p>
        </p:txBody>
      </p:sp>
      <p:sp>
        <p:nvSpPr>
          <p:cNvPr id="7" name="Freeform: Shape 6">
            <a:extLst>
              <a:ext uri="{FF2B5EF4-FFF2-40B4-BE49-F238E27FC236}">
                <a16:creationId xmlns:a16="http://schemas.microsoft.com/office/drawing/2014/main" id="{46806343-7484-42B8-9696-DF23F8EAF9F4}"/>
              </a:ext>
            </a:extLst>
          </p:cNvPr>
          <p:cNvSpPr/>
          <p:nvPr/>
        </p:nvSpPr>
        <p:spPr>
          <a:xfrm>
            <a:off x="1485606" y="2509100"/>
            <a:ext cx="10048393" cy="949324"/>
          </a:xfrm>
          <a:custGeom>
            <a:avLst/>
            <a:gdLst>
              <a:gd name="connsiteX0" fmla="*/ 161397 w 968360"/>
              <a:gd name="connsiteY0" fmla="*/ 0 h 10249884"/>
              <a:gd name="connsiteX1" fmla="*/ 806963 w 968360"/>
              <a:gd name="connsiteY1" fmla="*/ 0 h 10249884"/>
              <a:gd name="connsiteX2" fmla="*/ 968360 w 968360"/>
              <a:gd name="connsiteY2" fmla="*/ 161397 h 10249884"/>
              <a:gd name="connsiteX3" fmla="*/ 968360 w 968360"/>
              <a:gd name="connsiteY3" fmla="*/ 10249884 h 10249884"/>
              <a:gd name="connsiteX4" fmla="*/ 968360 w 968360"/>
              <a:gd name="connsiteY4" fmla="*/ 10249884 h 10249884"/>
              <a:gd name="connsiteX5" fmla="*/ 0 w 968360"/>
              <a:gd name="connsiteY5" fmla="*/ 10249884 h 10249884"/>
              <a:gd name="connsiteX6" fmla="*/ 0 w 968360"/>
              <a:gd name="connsiteY6" fmla="*/ 10249884 h 10249884"/>
              <a:gd name="connsiteX7" fmla="*/ 0 w 968360"/>
              <a:gd name="connsiteY7" fmla="*/ 161397 h 10249884"/>
              <a:gd name="connsiteX8" fmla="*/ 161397 w 968360"/>
              <a:gd name="connsiteY8" fmla="*/ 0 h 10249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8360" h="10249884">
                <a:moveTo>
                  <a:pt x="968360" y="1708356"/>
                </a:moveTo>
                <a:lnTo>
                  <a:pt x="968360" y="8541528"/>
                </a:lnTo>
                <a:cubicBezTo>
                  <a:pt x="968360" y="9485023"/>
                  <a:pt x="961533" y="10249879"/>
                  <a:pt x="953112" y="10249879"/>
                </a:cubicBezTo>
                <a:lnTo>
                  <a:pt x="0" y="10249879"/>
                </a:lnTo>
                <a:lnTo>
                  <a:pt x="0" y="10249879"/>
                </a:lnTo>
                <a:lnTo>
                  <a:pt x="0" y="5"/>
                </a:lnTo>
                <a:lnTo>
                  <a:pt x="0" y="5"/>
                </a:lnTo>
                <a:lnTo>
                  <a:pt x="953112" y="5"/>
                </a:lnTo>
                <a:cubicBezTo>
                  <a:pt x="961533" y="5"/>
                  <a:pt x="968360" y="764861"/>
                  <a:pt x="968360" y="1708356"/>
                </a:cubicBez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11556" tIns="56301" rIns="56301" bIns="56303" numCol="1" spcCol="1270" anchor="ctr" anchorCtr="0">
            <a:noAutofit/>
          </a:bodyPr>
          <a:lstStyle/>
          <a:p>
            <a:pPr marL="168072" lvl="1" indent="-168072" defTabSz="697189">
              <a:lnSpc>
                <a:spcPct val="90000"/>
              </a:lnSpc>
              <a:spcBef>
                <a:spcPct val="0"/>
              </a:spcBef>
              <a:spcAft>
                <a:spcPct val="15000"/>
              </a:spcAft>
              <a:buFontTx/>
              <a:buChar char="•"/>
            </a:pPr>
            <a:r>
              <a:rPr lang="en-AU" sz="1568">
                <a:solidFill>
                  <a:srgbClr val="505050">
                    <a:hueOff val="0"/>
                    <a:satOff val="0"/>
                    <a:lumOff val="0"/>
                    <a:alphaOff val="0"/>
                  </a:srgbClr>
                </a:solidFill>
                <a:latin typeface="Segoe UI"/>
              </a:rPr>
              <a:t>Paired a handful of security-minded engineers with a pen tester (Red team)</a:t>
            </a:r>
            <a:endParaRPr lang="en-US" sz="1568">
              <a:solidFill>
                <a:srgbClr val="505050">
                  <a:hueOff val="0"/>
                  <a:satOff val="0"/>
                  <a:lumOff val="0"/>
                  <a:alphaOff val="0"/>
                </a:srgbClr>
              </a:solidFill>
              <a:latin typeface="Segoe UI"/>
            </a:endParaRPr>
          </a:p>
          <a:p>
            <a:pPr marL="168072" lvl="1" indent="-168072" defTabSz="697189">
              <a:lnSpc>
                <a:spcPct val="90000"/>
              </a:lnSpc>
              <a:spcBef>
                <a:spcPct val="0"/>
              </a:spcBef>
              <a:spcAft>
                <a:spcPct val="15000"/>
              </a:spcAft>
              <a:buFontTx/>
              <a:buChar char="•"/>
            </a:pPr>
            <a:r>
              <a:rPr lang="en-AU" sz="1568">
                <a:solidFill>
                  <a:srgbClr val="505050">
                    <a:hueOff val="0"/>
                    <a:satOff val="0"/>
                    <a:lumOff val="0"/>
                    <a:alphaOff val="0"/>
                  </a:srgbClr>
                </a:solidFill>
                <a:latin typeface="Segoe UI"/>
              </a:rPr>
              <a:t>A few ops-minded engineers that understand the systems &amp; logging available (Blue team)</a:t>
            </a:r>
            <a:endParaRPr lang="en-US" sz="1568">
              <a:solidFill>
                <a:srgbClr val="505050">
                  <a:hueOff val="0"/>
                  <a:satOff val="0"/>
                  <a:lumOff val="0"/>
                  <a:alphaOff val="0"/>
                </a:srgbClr>
              </a:solidFill>
              <a:latin typeface="Segoe UI"/>
            </a:endParaRPr>
          </a:p>
          <a:p>
            <a:pPr marL="168072" lvl="1" indent="-168072" defTabSz="697189">
              <a:lnSpc>
                <a:spcPct val="90000"/>
              </a:lnSpc>
              <a:spcBef>
                <a:spcPct val="0"/>
              </a:spcBef>
              <a:spcAft>
                <a:spcPct val="15000"/>
              </a:spcAft>
              <a:buFontTx/>
              <a:buChar char="•"/>
            </a:pPr>
            <a:r>
              <a:rPr lang="en-AU" sz="1568">
                <a:solidFill>
                  <a:srgbClr val="505050">
                    <a:hueOff val="0"/>
                    <a:satOff val="0"/>
                    <a:lumOff val="0"/>
                    <a:alphaOff val="0"/>
                  </a:srgbClr>
                </a:solidFill>
                <a:latin typeface="Segoe UI"/>
              </a:rPr>
              <a:t>Attacks were successful due to poorly protected secrets, SQL injection &amp; successful phishing campaigns</a:t>
            </a:r>
            <a:endParaRPr lang="en-US" sz="1568">
              <a:solidFill>
                <a:srgbClr val="505050">
                  <a:hueOff val="0"/>
                  <a:satOff val="0"/>
                  <a:lumOff val="0"/>
                  <a:alphaOff val="0"/>
                </a:srgbClr>
              </a:solidFill>
              <a:latin typeface="Segoe UI"/>
            </a:endParaRPr>
          </a:p>
        </p:txBody>
      </p:sp>
      <p:sp>
        <p:nvSpPr>
          <p:cNvPr id="8" name="Freeform: Shape 7">
            <a:extLst>
              <a:ext uri="{FF2B5EF4-FFF2-40B4-BE49-F238E27FC236}">
                <a16:creationId xmlns:a16="http://schemas.microsoft.com/office/drawing/2014/main" id="{ADAD9E87-BF64-48EC-9E1B-EE8FB5475357}"/>
              </a:ext>
            </a:extLst>
          </p:cNvPr>
          <p:cNvSpPr/>
          <p:nvPr/>
        </p:nvSpPr>
        <p:spPr>
          <a:xfrm>
            <a:off x="463257" y="3828054"/>
            <a:ext cx="1022350" cy="1460500"/>
          </a:xfrm>
          <a:custGeom>
            <a:avLst/>
            <a:gdLst>
              <a:gd name="connsiteX0" fmla="*/ 0 w 1489786"/>
              <a:gd name="connsiteY0" fmla="*/ 0 h 1042850"/>
              <a:gd name="connsiteX1" fmla="*/ 968361 w 1489786"/>
              <a:gd name="connsiteY1" fmla="*/ 0 h 1042850"/>
              <a:gd name="connsiteX2" fmla="*/ 1489786 w 1489786"/>
              <a:gd name="connsiteY2" fmla="*/ 521425 h 1042850"/>
              <a:gd name="connsiteX3" fmla="*/ 968361 w 1489786"/>
              <a:gd name="connsiteY3" fmla="*/ 1042850 h 1042850"/>
              <a:gd name="connsiteX4" fmla="*/ 0 w 1489786"/>
              <a:gd name="connsiteY4" fmla="*/ 1042850 h 1042850"/>
              <a:gd name="connsiteX5" fmla="*/ 521425 w 1489786"/>
              <a:gd name="connsiteY5" fmla="*/ 521425 h 1042850"/>
              <a:gd name="connsiteX6" fmla="*/ 0 w 1489786"/>
              <a:gd name="connsiteY6" fmla="*/ 0 h 104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86" h="1042850">
                <a:moveTo>
                  <a:pt x="1489786" y="0"/>
                </a:moveTo>
                <a:lnTo>
                  <a:pt x="1489786" y="677853"/>
                </a:lnTo>
                <a:lnTo>
                  <a:pt x="744893" y="1042850"/>
                </a:lnTo>
                <a:lnTo>
                  <a:pt x="0" y="677853"/>
                </a:lnTo>
                <a:lnTo>
                  <a:pt x="0" y="0"/>
                </a:lnTo>
                <a:lnTo>
                  <a:pt x="744893" y="364997"/>
                </a:lnTo>
                <a:lnTo>
                  <a:pt x="1489786"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6808" tIns="527983" rIns="16808" bIns="527983" numCol="1" spcCol="1270" anchor="ctr" anchorCtr="0">
            <a:noAutofit/>
          </a:bodyPr>
          <a:lstStyle/>
          <a:p>
            <a:pPr algn="ctr" defTabSz="1176507">
              <a:lnSpc>
                <a:spcPct val="90000"/>
              </a:lnSpc>
              <a:spcBef>
                <a:spcPct val="0"/>
              </a:spcBef>
              <a:spcAft>
                <a:spcPct val="35000"/>
              </a:spcAft>
            </a:pPr>
            <a:r>
              <a:rPr lang="en-AU" sz="2647">
                <a:solidFill>
                  <a:srgbClr val="FFFFFF"/>
                </a:solidFill>
                <a:latin typeface="Segoe UI"/>
              </a:rPr>
              <a:t>2016</a:t>
            </a:r>
            <a:endParaRPr lang="en-US" sz="2647">
              <a:solidFill>
                <a:srgbClr val="FFFFFF"/>
              </a:solidFill>
              <a:latin typeface="Segoe UI"/>
            </a:endParaRPr>
          </a:p>
        </p:txBody>
      </p:sp>
      <p:sp>
        <p:nvSpPr>
          <p:cNvPr id="9" name="Freeform: Shape 8">
            <a:extLst>
              <a:ext uri="{FF2B5EF4-FFF2-40B4-BE49-F238E27FC236}">
                <a16:creationId xmlns:a16="http://schemas.microsoft.com/office/drawing/2014/main" id="{01D87E8D-A8FE-4304-B7FB-8DBBE1298ACF}"/>
              </a:ext>
            </a:extLst>
          </p:cNvPr>
          <p:cNvSpPr/>
          <p:nvPr/>
        </p:nvSpPr>
        <p:spPr>
          <a:xfrm>
            <a:off x="1485606" y="3828056"/>
            <a:ext cx="10048393" cy="949325"/>
          </a:xfrm>
          <a:custGeom>
            <a:avLst/>
            <a:gdLst>
              <a:gd name="connsiteX0" fmla="*/ 161397 w 968360"/>
              <a:gd name="connsiteY0" fmla="*/ 0 h 10249884"/>
              <a:gd name="connsiteX1" fmla="*/ 806963 w 968360"/>
              <a:gd name="connsiteY1" fmla="*/ 0 h 10249884"/>
              <a:gd name="connsiteX2" fmla="*/ 968360 w 968360"/>
              <a:gd name="connsiteY2" fmla="*/ 161397 h 10249884"/>
              <a:gd name="connsiteX3" fmla="*/ 968360 w 968360"/>
              <a:gd name="connsiteY3" fmla="*/ 10249884 h 10249884"/>
              <a:gd name="connsiteX4" fmla="*/ 968360 w 968360"/>
              <a:gd name="connsiteY4" fmla="*/ 10249884 h 10249884"/>
              <a:gd name="connsiteX5" fmla="*/ 0 w 968360"/>
              <a:gd name="connsiteY5" fmla="*/ 10249884 h 10249884"/>
              <a:gd name="connsiteX6" fmla="*/ 0 w 968360"/>
              <a:gd name="connsiteY6" fmla="*/ 10249884 h 10249884"/>
              <a:gd name="connsiteX7" fmla="*/ 0 w 968360"/>
              <a:gd name="connsiteY7" fmla="*/ 161397 h 10249884"/>
              <a:gd name="connsiteX8" fmla="*/ 161397 w 968360"/>
              <a:gd name="connsiteY8" fmla="*/ 0 h 10249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8360" h="10249884">
                <a:moveTo>
                  <a:pt x="968360" y="1708356"/>
                </a:moveTo>
                <a:lnTo>
                  <a:pt x="968360" y="8541528"/>
                </a:lnTo>
                <a:cubicBezTo>
                  <a:pt x="968360" y="9485023"/>
                  <a:pt x="961533" y="10249879"/>
                  <a:pt x="953112" y="10249879"/>
                </a:cubicBezTo>
                <a:lnTo>
                  <a:pt x="0" y="10249879"/>
                </a:lnTo>
                <a:lnTo>
                  <a:pt x="0" y="10249879"/>
                </a:lnTo>
                <a:lnTo>
                  <a:pt x="0" y="5"/>
                </a:lnTo>
                <a:lnTo>
                  <a:pt x="0" y="5"/>
                </a:lnTo>
                <a:lnTo>
                  <a:pt x="953112" y="5"/>
                </a:lnTo>
                <a:cubicBezTo>
                  <a:pt x="961533" y="5"/>
                  <a:pt x="968360" y="764861"/>
                  <a:pt x="968360" y="1708356"/>
                </a:cubicBez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11556" tIns="56301" rIns="56301" bIns="56304" numCol="1" spcCol="1270" anchor="ctr" anchorCtr="0">
            <a:noAutofit/>
          </a:bodyPr>
          <a:lstStyle/>
          <a:p>
            <a:pPr marL="168072" lvl="1" indent="-168072" defTabSz="697189">
              <a:lnSpc>
                <a:spcPct val="90000"/>
              </a:lnSpc>
              <a:spcBef>
                <a:spcPct val="0"/>
              </a:spcBef>
              <a:spcAft>
                <a:spcPct val="15000"/>
              </a:spcAft>
              <a:buFontTx/>
              <a:buChar char="•"/>
            </a:pPr>
            <a:r>
              <a:rPr lang="en-AU" sz="1568">
                <a:solidFill>
                  <a:srgbClr val="505050">
                    <a:hueOff val="0"/>
                    <a:satOff val="0"/>
                    <a:lumOff val="0"/>
                    <a:alphaOff val="0"/>
                  </a:srgbClr>
                </a:solidFill>
                <a:latin typeface="Segoe UI"/>
              </a:rPr>
              <a:t>Augment both teams with outside experts (AD security and IT Security Incident Response experts)</a:t>
            </a:r>
            <a:endParaRPr lang="en-US" sz="1568">
              <a:solidFill>
                <a:srgbClr val="505050">
                  <a:hueOff val="0"/>
                  <a:satOff val="0"/>
                  <a:lumOff val="0"/>
                  <a:alphaOff val="0"/>
                </a:srgbClr>
              </a:solidFill>
              <a:latin typeface="Segoe UI"/>
            </a:endParaRPr>
          </a:p>
          <a:p>
            <a:pPr marL="168072" lvl="1" indent="-168072" defTabSz="697189">
              <a:lnSpc>
                <a:spcPct val="90000"/>
              </a:lnSpc>
              <a:spcBef>
                <a:spcPct val="0"/>
              </a:spcBef>
              <a:spcAft>
                <a:spcPct val="15000"/>
              </a:spcAft>
              <a:buFontTx/>
              <a:buChar char="•"/>
            </a:pPr>
            <a:r>
              <a:rPr lang="en-AU" sz="1568">
                <a:solidFill>
                  <a:srgbClr val="505050">
                    <a:hueOff val="0"/>
                    <a:satOff val="0"/>
                    <a:lumOff val="0"/>
                    <a:alphaOff val="0"/>
                  </a:srgbClr>
                </a:solidFill>
                <a:latin typeface="Segoe UI"/>
              </a:rPr>
              <a:t>Comprehensive, centralized logging available for Blue team to do post-breach forensics</a:t>
            </a:r>
            <a:endParaRPr lang="en-US" sz="1568">
              <a:solidFill>
                <a:srgbClr val="505050">
                  <a:hueOff val="0"/>
                  <a:satOff val="0"/>
                  <a:lumOff val="0"/>
                  <a:alphaOff val="0"/>
                </a:srgbClr>
              </a:solidFill>
              <a:latin typeface="Segoe UI"/>
            </a:endParaRPr>
          </a:p>
          <a:p>
            <a:pPr marL="168072" lvl="1" indent="-168072" defTabSz="697189">
              <a:lnSpc>
                <a:spcPct val="90000"/>
              </a:lnSpc>
              <a:spcBef>
                <a:spcPct val="0"/>
              </a:spcBef>
              <a:spcAft>
                <a:spcPct val="15000"/>
              </a:spcAft>
              <a:buFontTx/>
              <a:buChar char="•"/>
            </a:pPr>
            <a:r>
              <a:rPr lang="en-AU" sz="1568">
                <a:solidFill>
                  <a:srgbClr val="505050">
                    <a:hueOff val="0"/>
                    <a:satOff val="0"/>
                    <a:lumOff val="0"/>
                    <a:alphaOff val="0"/>
                  </a:srgbClr>
                </a:solidFill>
                <a:latin typeface="Segoe UI"/>
              </a:rPr>
              <a:t>Attacks were based upon Cross-site scripting (XSS), deserialization, &amp; engineering system vulnerabilities</a:t>
            </a:r>
            <a:endParaRPr lang="en-US" sz="1568">
              <a:solidFill>
                <a:srgbClr val="505050">
                  <a:hueOff val="0"/>
                  <a:satOff val="0"/>
                  <a:lumOff val="0"/>
                  <a:alphaOff val="0"/>
                </a:srgbClr>
              </a:solidFill>
              <a:latin typeface="Segoe UI"/>
            </a:endParaRPr>
          </a:p>
        </p:txBody>
      </p:sp>
      <p:sp>
        <p:nvSpPr>
          <p:cNvPr id="10" name="Freeform: Shape 9">
            <a:extLst>
              <a:ext uri="{FF2B5EF4-FFF2-40B4-BE49-F238E27FC236}">
                <a16:creationId xmlns:a16="http://schemas.microsoft.com/office/drawing/2014/main" id="{174F1FE8-386E-45CD-ADD8-2FFE4EFA4442}"/>
              </a:ext>
            </a:extLst>
          </p:cNvPr>
          <p:cNvSpPr/>
          <p:nvPr/>
        </p:nvSpPr>
        <p:spPr>
          <a:xfrm>
            <a:off x="463257" y="5147010"/>
            <a:ext cx="1022350" cy="1460500"/>
          </a:xfrm>
          <a:custGeom>
            <a:avLst/>
            <a:gdLst>
              <a:gd name="connsiteX0" fmla="*/ 0 w 1489786"/>
              <a:gd name="connsiteY0" fmla="*/ 0 h 1042850"/>
              <a:gd name="connsiteX1" fmla="*/ 968361 w 1489786"/>
              <a:gd name="connsiteY1" fmla="*/ 0 h 1042850"/>
              <a:gd name="connsiteX2" fmla="*/ 1489786 w 1489786"/>
              <a:gd name="connsiteY2" fmla="*/ 521425 h 1042850"/>
              <a:gd name="connsiteX3" fmla="*/ 968361 w 1489786"/>
              <a:gd name="connsiteY3" fmla="*/ 1042850 h 1042850"/>
              <a:gd name="connsiteX4" fmla="*/ 0 w 1489786"/>
              <a:gd name="connsiteY4" fmla="*/ 1042850 h 1042850"/>
              <a:gd name="connsiteX5" fmla="*/ 521425 w 1489786"/>
              <a:gd name="connsiteY5" fmla="*/ 521425 h 1042850"/>
              <a:gd name="connsiteX6" fmla="*/ 0 w 1489786"/>
              <a:gd name="connsiteY6" fmla="*/ 0 h 104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86" h="1042850">
                <a:moveTo>
                  <a:pt x="1489786" y="0"/>
                </a:moveTo>
                <a:lnTo>
                  <a:pt x="1489786" y="677853"/>
                </a:lnTo>
                <a:lnTo>
                  <a:pt x="744893" y="1042850"/>
                </a:lnTo>
                <a:lnTo>
                  <a:pt x="0" y="677853"/>
                </a:lnTo>
                <a:lnTo>
                  <a:pt x="0" y="0"/>
                </a:lnTo>
                <a:lnTo>
                  <a:pt x="744893" y="364997"/>
                </a:lnTo>
                <a:lnTo>
                  <a:pt x="1489786"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6808" tIns="527983" rIns="16808" bIns="527983" numCol="1" spcCol="1270" anchor="ctr" anchorCtr="0">
            <a:noAutofit/>
          </a:bodyPr>
          <a:lstStyle/>
          <a:p>
            <a:pPr algn="ctr" defTabSz="1176507">
              <a:lnSpc>
                <a:spcPct val="90000"/>
              </a:lnSpc>
              <a:spcBef>
                <a:spcPct val="0"/>
              </a:spcBef>
              <a:spcAft>
                <a:spcPct val="35000"/>
              </a:spcAft>
            </a:pPr>
            <a:r>
              <a:rPr lang="en-AU" sz="2647">
                <a:solidFill>
                  <a:srgbClr val="FFFFFF"/>
                </a:solidFill>
                <a:latin typeface="Segoe UI"/>
              </a:rPr>
              <a:t>2017</a:t>
            </a:r>
            <a:endParaRPr lang="en-US" sz="2647">
              <a:solidFill>
                <a:srgbClr val="FFFFFF"/>
              </a:solidFill>
              <a:latin typeface="Segoe UI"/>
            </a:endParaRPr>
          </a:p>
        </p:txBody>
      </p:sp>
      <p:sp>
        <p:nvSpPr>
          <p:cNvPr id="11" name="Freeform: Shape 10">
            <a:extLst>
              <a:ext uri="{FF2B5EF4-FFF2-40B4-BE49-F238E27FC236}">
                <a16:creationId xmlns:a16="http://schemas.microsoft.com/office/drawing/2014/main" id="{1E3F9003-D3AF-4194-AE1C-1361069D72CB}"/>
              </a:ext>
            </a:extLst>
          </p:cNvPr>
          <p:cNvSpPr/>
          <p:nvPr/>
        </p:nvSpPr>
        <p:spPr>
          <a:xfrm>
            <a:off x="1485606" y="5147012"/>
            <a:ext cx="10048393" cy="949325"/>
          </a:xfrm>
          <a:custGeom>
            <a:avLst/>
            <a:gdLst>
              <a:gd name="connsiteX0" fmla="*/ 161397 w 968360"/>
              <a:gd name="connsiteY0" fmla="*/ 0 h 10249884"/>
              <a:gd name="connsiteX1" fmla="*/ 806963 w 968360"/>
              <a:gd name="connsiteY1" fmla="*/ 0 h 10249884"/>
              <a:gd name="connsiteX2" fmla="*/ 968360 w 968360"/>
              <a:gd name="connsiteY2" fmla="*/ 161397 h 10249884"/>
              <a:gd name="connsiteX3" fmla="*/ 968360 w 968360"/>
              <a:gd name="connsiteY3" fmla="*/ 10249884 h 10249884"/>
              <a:gd name="connsiteX4" fmla="*/ 968360 w 968360"/>
              <a:gd name="connsiteY4" fmla="*/ 10249884 h 10249884"/>
              <a:gd name="connsiteX5" fmla="*/ 0 w 968360"/>
              <a:gd name="connsiteY5" fmla="*/ 10249884 h 10249884"/>
              <a:gd name="connsiteX6" fmla="*/ 0 w 968360"/>
              <a:gd name="connsiteY6" fmla="*/ 10249884 h 10249884"/>
              <a:gd name="connsiteX7" fmla="*/ 0 w 968360"/>
              <a:gd name="connsiteY7" fmla="*/ 161397 h 10249884"/>
              <a:gd name="connsiteX8" fmla="*/ 161397 w 968360"/>
              <a:gd name="connsiteY8" fmla="*/ 0 h 10249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8360" h="10249884">
                <a:moveTo>
                  <a:pt x="968360" y="1708356"/>
                </a:moveTo>
                <a:lnTo>
                  <a:pt x="968360" y="8541528"/>
                </a:lnTo>
                <a:cubicBezTo>
                  <a:pt x="968360" y="9485023"/>
                  <a:pt x="961533" y="10249879"/>
                  <a:pt x="953112" y="10249879"/>
                </a:cubicBezTo>
                <a:lnTo>
                  <a:pt x="0" y="10249879"/>
                </a:lnTo>
                <a:lnTo>
                  <a:pt x="0" y="10249879"/>
                </a:lnTo>
                <a:lnTo>
                  <a:pt x="0" y="5"/>
                </a:lnTo>
                <a:lnTo>
                  <a:pt x="0" y="5"/>
                </a:lnTo>
                <a:lnTo>
                  <a:pt x="953112" y="5"/>
                </a:lnTo>
                <a:cubicBezTo>
                  <a:pt x="961533" y="5"/>
                  <a:pt x="968360" y="764861"/>
                  <a:pt x="968360" y="1708356"/>
                </a:cubicBez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11556" tIns="56301" rIns="56301" bIns="56304" numCol="1" spcCol="1270" anchor="ctr" anchorCtr="0">
            <a:noAutofit/>
          </a:bodyPr>
          <a:lstStyle/>
          <a:p>
            <a:pPr marL="168072" lvl="1" indent="-168072" defTabSz="697189">
              <a:lnSpc>
                <a:spcPct val="90000"/>
              </a:lnSpc>
              <a:spcBef>
                <a:spcPct val="0"/>
              </a:spcBef>
              <a:spcAft>
                <a:spcPct val="15000"/>
              </a:spcAft>
              <a:buFontTx/>
              <a:buChar char="•"/>
            </a:pPr>
            <a:r>
              <a:rPr lang="en-AU" sz="1568">
                <a:solidFill>
                  <a:srgbClr val="505050">
                    <a:hueOff val="0"/>
                    <a:satOff val="0"/>
                    <a:lumOff val="0"/>
                    <a:alphaOff val="0"/>
                  </a:srgbClr>
                </a:solidFill>
                <a:latin typeface="Segoe UI"/>
              </a:rPr>
              <a:t>Red team taking longer to reach objectives. Forced to find &amp; chain 5-6 different vulnerabilities together</a:t>
            </a:r>
            <a:endParaRPr lang="en-US" sz="1568">
              <a:solidFill>
                <a:srgbClr val="505050">
                  <a:hueOff val="0"/>
                  <a:satOff val="0"/>
                  <a:lumOff val="0"/>
                  <a:alphaOff val="0"/>
                </a:srgbClr>
              </a:solidFill>
              <a:latin typeface="Segoe UI"/>
            </a:endParaRPr>
          </a:p>
          <a:p>
            <a:pPr marL="168072" lvl="1" indent="-168072" defTabSz="697189">
              <a:lnSpc>
                <a:spcPct val="90000"/>
              </a:lnSpc>
              <a:spcBef>
                <a:spcPct val="0"/>
              </a:spcBef>
              <a:spcAft>
                <a:spcPct val="15000"/>
              </a:spcAft>
              <a:buFontTx/>
              <a:buChar char="•"/>
            </a:pPr>
            <a:r>
              <a:rPr lang="en-AU" sz="1568">
                <a:solidFill>
                  <a:srgbClr val="505050">
                    <a:hueOff val="0"/>
                    <a:satOff val="0"/>
                    <a:lumOff val="0"/>
                    <a:alphaOff val="0"/>
                  </a:srgbClr>
                </a:solidFill>
                <a:latin typeface="Segoe UI"/>
              </a:rPr>
              <a:t>With Kalypso monitors, Blue team is starting to catch Red team in real-time</a:t>
            </a:r>
            <a:endParaRPr lang="en-US" sz="1568">
              <a:solidFill>
                <a:srgbClr val="505050">
                  <a:hueOff val="0"/>
                  <a:satOff val="0"/>
                  <a:lumOff val="0"/>
                  <a:alphaOff val="0"/>
                </a:srgbClr>
              </a:solidFill>
              <a:latin typeface="Segoe UI"/>
            </a:endParaRPr>
          </a:p>
        </p:txBody>
      </p:sp>
    </p:spTree>
    <p:extLst>
      <p:ext uri="{BB962C8B-B14F-4D97-AF65-F5344CB8AC3E}">
        <p14:creationId xmlns:p14="http://schemas.microsoft.com/office/powerpoint/2010/main" val="30050845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9B8486-707F-4957-878A-D4A09AF2857E}"/>
              </a:ext>
            </a:extLst>
          </p:cNvPr>
          <p:cNvSpPr txBox="1"/>
          <p:nvPr/>
        </p:nvSpPr>
        <p:spPr>
          <a:xfrm>
            <a:off x="801565" y="2511298"/>
            <a:ext cx="6463614" cy="1267169"/>
          </a:xfrm>
          <a:prstGeom prst="rect">
            <a:avLst/>
          </a:prstGeom>
          <a:noFill/>
        </p:spPr>
        <p:txBody>
          <a:bodyPr wrap="none" lIns="179285" tIns="143428" rIns="179285" bIns="143428" rtlCol="0">
            <a:spAutoFit/>
          </a:bodyPr>
          <a:lstStyle/>
          <a:p>
            <a:pPr>
              <a:lnSpc>
                <a:spcPct val="90000"/>
              </a:lnSpc>
              <a:spcAft>
                <a:spcPts val="588"/>
              </a:spcAft>
            </a:pPr>
            <a:r>
              <a:rPr lang="en-GB" sz="7058">
                <a:gradFill>
                  <a:gsLst>
                    <a:gs pos="2917">
                      <a:schemeClr val="tx1"/>
                    </a:gs>
                    <a:gs pos="30000">
                      <a:schemeClr val="tx1"/>
                    </a:gs>
                  </a:gsLst>
                  <a:lin ang="5400000" scaled="0"/>
                </a:gradFill>
              </a:rPr>
              <a:t>Threat </a:t>
            </a:r>
            <a:r>
              <a:rPr lang="en-GB" sz="7058" err="1">
                <a:gradFill>
                  <a:gsLst>
                    <a:gs pos="2917">
                      <a:schemeClr val="tx1"/>
                    </a:gs>
                    <a:gs pos="30000">
                      <a:schemeClr val="tx1"/>
                    </a:gs>
                  </a:gsLst>
                  <a:lin ang="5400000" scaled="0"/>
                </a:gradFill>
              </a:rPr>
              <a:t>Modeling</a:t>
            </a:r>
            <a:endParaRPr lang="en-US" sz="7058">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64897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FEB7-2D5C-AE49-817D-CA8DA3ACDF21}"/>
              </a:ext>
            </a:extLst>
          </p:cNvPr>
          <p:cNvSpPr>
            <a:spLocks noGrp="1"/>
          </p:cNvSpPr>
          <p:nvPr>
            <p:ph type="title"/>
          </p:nvPr>
        </p:nvSpPr>
        <p:spPr/>
        <p:txBody>
          <a:bodyPr/>
          <a:lstStyle/>
          <a:p>
            <a:r>
              <a:rPr lang="en-US" err="1"/>
              <a:t>DevSecOps</a:t>
            </a:r>
            <a:r>
              <a:rPr lang="en-US"/>
              <a:t> practices</a:t>
            </a:r>
          </a:p>
        </p:txBody>
      </p:sp>
      <p:sp>
        <p:nvSpPr>
          <p:cNvPr id="3" name="Text Placeholder 2">
            <a:extLst>
              <a:ext uri="{FF2B5EF4-FFF2-40B4-BE49-F238E27FC236}">
                <a16:creationId xmlns:a16="http://schemas.microsoft.com/office/drawing/2014/main" id="{182A0652-3D57-064B-80C9-E724DE965F29}"/>
              </a:ext>
            </a:extLst>
          </p:cNvPr>
          <p:cNvSpPr>
            <a:spLocks noGrp="1"/>
          </p:cNvSpPr>
          <p:nvPr>
            <p:ph type="body" sz="quarter" idx="14"/>
          </p:nvPr>
        </p:nvSpPr>
        <p:spPr/>
        <p:txBody>
          <a:bodyPr/>
          <a:lstStyle/>
          <a:p>
            <a:r>
              <a:rPr lang="en-US"/>
              <a:t>Assume breach</a:t>
            </a:r>
          </a:p>
          <a:p>
            <a:r>
              <a:rPr lang="en-US"/>
              <a:t>Credential Theft</a:t>
            </a:r>
          </a:p>
          <a:p>
            <a:r>
              <a:rPr lang="en-US"/>
              <a:t>Known vulnerabilities in OSS components</a:t>
            </a:r>
          </a:p>
          <a:p>
            <a:r>
              <a:rPr lang="en-US"/>
              <a:t>War Games</a:t>
            </a:r>
          </a:p>
          <a:p>
            <a:r>
              <a:rPr lang="en-US"/>
              <a:t>Secure and Compliant Pipeline</a:t>
            </a:r>
          </a:p>
          <a:p>
            <a:endParaRPr lang="en-US"/>
          </a:p>
        </p:txBody>
      </p:sp>
    </p:spTree>
    <p:extLst>
      <p:ext uri="{BB962C8B-B14F-4D97-AF65-F5344CB8AC3E}">
        <p14:creationId xmlns:p14="http://schemas.microsoft.com/office/powerpoint/2010/main" val="5349187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20ABC-C619-4572-BC7F-E0B0F7C28AD5}"/>
              </a:ext>
            </a:extLst>
          </p:cNvPr>
          <p:cNvSpPr>
            <a:spLocks noGrp="1"/>
          </p:cNvSpPr>
          <p:nvPr>
            <p:ph type="title"/>
          </p:nvPr>
        </p:nvSpPr>
        <p:spPr/>
        <p:txBody>
          <a:bodyPr/>
          <a:lstStyle/>
          <a:p>
            <a:r>
              <a:rPr lang="en-US"/>
              <a:t>Why Threat Model?</a:t>
            </a:r>
          </a:p>
        </p:txBody>
      </p:sp>
      <p:sp>
        <p:nvSpPr>
          <p:cNvPr id="8" name="Content Placeholder 7">
            <a:extLst>
              <a:ext uri="{FF2B5EF4-FFF2-40B4-BE49-F238E27FC236}">
                <a16:creationId xmlns:a16="http://schemas.microsoft.com/office/drawing/2014/main" id="{13D94BAB-0FD3-4681-B591-236ED0AAB7E3}"/>
              </a:ext>
            </a:extLst>
          </p:cNvPr>
          <p:cNvSpPr>
            <a:spLocks noGrp="1"/>
          </p:cNvSpPr>
          <p:nvPr>
            <p:ph idx="1"/>
          </p:nvPr>
        </p:nvSpPr>
        <p:spPr/>
        <p:txBody>
          <a:bodyPr/>
          <a:lstStyle/>
          <a:p>
            <a:r>
              <a:rPr lang="en-US"/>
              <a:t>A way to identify security issues during design</a:t>
            </a:r>
          </a:p>
          <a:p>
            <a:r>
              <a:rPr lang="en-US"/>
              <a:t>Developers think about how a product works</a:t>
            </a:r>
          </a:p>
          <a:p>
            <a:r>
              <a:rPr lang="en-US"/>
              <a:t>Attackers think about how to abuse a product</a:t>
            </a:r>
          </a:p>
          <a:p>
            <a:r>
              <a:rPr lang="en-US"/>
              <a:t>Shift the mindset</a:t>
            </a:r>
          </a:p>
          <a:p>
            <a:r>
              <a:rPr lang="en-US"/>
              <a:t>Think like an attacker</a:t>
            </a:r>
          </a:p>
          <a:p>
            <a:endParaRPr lang="en-US"/>
          </a:p>
        </p:txBody>
      </p:sp>
    </p:spTree>
    <p:extLst>
      <p:ext uri="{BB962C8B-B14F-4D97-AF65-F5344CB8AC3E}">
        <p14:creationId xmlns:p14="http://schemas.microsoft.com/office/powerpoint/2010/main" val="4059185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0A2E28-A848-4143-A16A-FAFE54D0618A}"/>
              </a:ext>
            </a:extLst>
          </p:cNvPr>
          <p:cNvPicPr>
            <a:picLocks noChangeAspect="1"/>
          </p:cNvPicPr>
          <p:nvPr/>
        </p:nvPicPr>
        <p:blipFill>
          <a:blip r:embed="rId3"/>
          <a:stretch>
            <a:fillRect/>
          </a:stretch>
        </p:blipFill>
        <p:spPr>
          <a:xfrm>
            <a:off x="-395662" y="487"/>
            <a:ext cx="13454695" cy="6857027"/>
          </a:xfrm>
          <a:prstGeom prst="rect">
            <a:avLst/>
          </a:prstGeom>
        </p:spPr>
      </p:pic>
      <p:sp>
        <p:nvSpPr>
          <p:cNvPr id="5" name="TextBox 4">
            <a:extLst>
              <a:ext uri="{FF2B5EF4-FFF2-40B4-BE49-F238E27FC236}">
                <a16:creationId xmlns:a16="http://schemas.microsoft.com/office/drawing/2014/main" id="{98CFCAB1-28E9-45B0-95C9-6C6073574E61}"/>
              </a:ext>
            </a:extLst>
          </p:cNvPr>
          <p:cNvSpPr txBox="1"/>
          <p:nvPr/>
        </p:nvSpPr>
        <p:spPr>
          <a:xfrm>
            <a:off x="6917412" y="105070"/>
            <a:ext cx="3421355" cy="9413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lIns="179285" tIns="143428" rIns="179285" bIns="143428" rtlCol="0">
            <a:spAutoFit/>
          </a:bodyPr>
          <a:lstStyle/>
          <a:p>
            <a:pPr defTabSz="914367">
              <a:lnSpc>
                <a:spcPct val="90000"/>
              </a:lnSpc>
              <a:spcAft>
                <a:spcPts val="588"/>
              </a:spcAft>
            </a:pPr>
            <a:r>
              <a:rPr lang="en-AU" sz="2353">
                <a:solidFill>
                  <a:srgbClr val="FFFFFF"/>
                </a:solidFill>
                <a:latin typeface="Segoe UI"/>
              </a:rPr>
              <a:t>Threat Model: </a:t>
            </a:r>
            <a:br>
              <a:rPr lang="en-AU" sz="2353">
                <a:solidFill>
                  <a:srgbClr val="FFFFFF"/>
                </a:solidFill>
                <a:latin typeface="Segoe UI"/>
              </a:rPr>
            </a:br>
            <a:r>
              <a:rPr lang="en-AU" sz="2353">
                <a:solidFill>
                  <a:srgbClr val="FFFFFF"/>
                </a:solidFill>
                <a:latin typeface="Segoe UI"/>
              </a:rPr>
              <a:t>Pull Request Bypass</a:t>
            </a:r>
            <a:endParaRPr lang="en-US" sz="2353" err="1">
              <a:solidFill>
                <a:srgbClr val="FFFFFF"/>
              </a:solidFill>
              <a:latin typeface="Segoe UI"/>
            </a:endParaRPr>
          </a:p>
        </p:txBody>
      </p:sp>
    </p:spTree>
    <p:extLst>
      <p:ext uri="{BB962C8B-B14F-4D97-AF65-F5344CB8AC3E}">
        <p14:creationId xmlns:p14="http://schemas.microsoft.com/office/powerpoint/2010/main" val="1687623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13D39-28F3-4697-B0CE-7D7F0CFDBF34}"/>
              </a:ext>
            </a:extLst>
          </p:cNvPr>
          <p:cNvSpPr>
            <a:spLocks noGrp="1"/>
          </p:cNvSpPr>
          <p:nvPr>
            <p:ph type="title"/>
          </p:nvPr>
        </p:nvSpPr>
        <p:spPr/>
        <p:txBody>
          <a:bodyPr/>
          <a:lstStyle/>
          <a:p>
            <a:r>
              <a:rPr lang="en-US"/>
              <a:t>Tips</a:t>
            </a:r>
          </a:p>
        </p:txBody>
      </p:sp>
      <p:sp>
        <p:nvSpPr>
          <p:cNvPr id="6" name="Content Placeholder 5">
            <a:extLst>
              <a:ext uri="{FF2B5EF4-FFF2-40B4-BE49-F238E27FC236}">
                <a16:creationId xmlns:a16="http://schemas.microsoft.com/office/drawing/2014/main" id="{FE5EECC0-0D5F-4B1B-9109-AD57CDCE25A8}"/>
              </a:ext>
            </a:extLst>
          </p:cNvPr>
          <p:cNvSpPr>
            <a:spLocks noGrp="1"/>
          </p:cNvSpPr>
          <p:nvPr>
            <p:ph idx="1"/>
          </p:nvPr>
        </p:nvSpPr>
        <p:spPr/>
        <p:txBody>
          <a:bodyPr/>
          <a:lstStyle/>
          <a:p>
            <a:r>
              <a:rPr lang="en-US"/>
              <a:t>Large whiteboard</a:t>
            </a:r>
          </a:p>
          <a:p>
            <a:r>
              <a:rPr lang="en-US"/>
              <a:t>Prepare a list of use cases ahead of time</a:t>
            </a:r>
          </a:p>
          <a:p>
            <a:r>
              <a:rPr lang="en-US"/>
              <a:t>Add backlog items during or right after</a:t>
            </a:r>
          </a:p>
          <a:p>
            <a:r>
              <a:rPr lang="en-US"/>
              <a:t>Don’t auto-generate threats – too noisy</a:t>
            </a:r>
          </a:p>
          <a:p>
            <a:r>
              <a:rPr lang="en-US"/>
              <a:t>Build on past threat models</a:t>
            </a:r>
          </a:p>
          <a:p>
            <a:endParaRPr lang="en-US"/>
          </a:p>
        </p:txBody>
      </p:sp>
    </p:spTree>
    <p:extLst>
      <p:ext uri="{BB962C8B-B14F-4D97-AF65-F5344CB8AC3E}">
        <p14:creationId xmlns:p14="http://schemas.microsoft.com/office/powerpoint/2010/main" val="3114091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9B8486-707F-4957-878A-D4A09AF2857E}"/>
              </a:ext>
            </a:extLst>
          </p:cNvPr>
          <p:cNvSpPr txBox="1"/>
          <p:nvPr/>
        </p:nvSpPr>
        <p:spPr>
          <a:xfrm>
            <a:off x="801565" y="2511298"/>
            <a:ext cx="9274576" cy="1267169"/>
          </a:xfrm>
          <a:prstGeom prst="rect">
            <a:avLst/>
          </a:prstGeom>
          <a:noFill/>
        </p:spPr>
        <p:txBody>
          <a:bodyPr wrap="none" lIns="179285" tIns="143428" rIns="179285" bIns="143428" rtlCol="0">
            <a:spAutoFit/>
          </a:bodyPr>
          <a:lstStyle/>
          <a:p>
            <a:pPr>
              <a:lnSpc>
                <a:spcPct val="90000"/>
              </a:lnSpc>
              <a:spcAft>
                <a:spcPts val="588"/>
              </a:spcAft>
            </a:pPr>
            <a:r>
              <a:rPr lang="en-GB" sz="7058">
                <a:gradFill>
                  <a:gsLst>
                    <a:gs pos="2917">
                      <a:schemeClr val="tx1"/>
                    </a:gs>
                    <a:gs pos="30000">
                      <a:schemeClr val="tx1"/>
                    </a:gs>
                  </a:gsLst>
                  <a:lin ang="5400000" scaled="0"/>
                </a:gradFill>
              </a:rPr>
              <a:t>Block Lateral Movement</a:t>
            </a:r>
            <a:endParaRPr lang="en-US" sz="7058">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565163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1ED7CCEA-FC6C-45C4-BA18-DFF9ACD8B3D5}"/>
              </a:ext>
            </a:extLst>
          </p:cNvPr>
          <p:cNvSpPr>
            <a:spLocks noGrp="1"/>
          </p:cNvSpPr>
          <p:nvPr/>
        </p:nvSpPr>
        <p:spPr>
          <a:xfrm>
            <a:off x="941558" y="687940"/>
            <a:ext cx="10308885" cy="3263546"/>
          </a:xfrm>
          <a:prstGeom prst="rect">
            <a:avLst/>
          </a:prstGeom>
        </p:spPr>
        <p:txBody>
          <a:bodyPr vert="horz" lIns="89642" tIns="44821" rIns="89642" bIns="44821" rtlCol="0" anchor="b">
            <a:normAutofit fontScale="97500" lnSpcReduction="1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896386"/>
            <a:r>
              <a:rPr lang="en-AU" sz="5882">
                <a:latin typeface="Segoe UI Light"/>
              </a:rPr>
              <a:t>“Defenders think in lists. Attackers think in graphs. As long as this is true, attackers win”</a:t>
            </a:r>
            <a:br>
              <a:rPr lang="en-AU" sz="5882">
                <a:latin typeface="Segoe UI Light"/>
              </a:rPr>
            </a:br>
            <a:br>
              <a:rPr lang="en-AU" sz="3529">
                <a:latin typeface="Segoe UI Light"/>
              </a:rPr>
            </a:br>
            <a:r>
              <a:rPr lang="en-AU" sz="3529">
                <a:latin typeface="Segoe UI Light"/>
              </a:rPr>
              <a:t>-- John Lambert (MSTIC)</a:t>
            </a:r>
          </a:p>
        </p:txBody>
      </p:sp>
      <p:pic>
        <p:nvPicPr>
          <p:cNvPr id="5" name="Picture 4">
            <a:extLst>
              <a:ext uri="{FF2B5EF4-FFF2-40B4-BE49-F238E27FC236}">
                <a16:creationId xmlns:a16="http://schemas.microsoft.com/office/drawing/2014/main" id="{9A349BC3-F66C-4FB2-878E-7A464E1A8473}"/>
              </a:ext>
            </a:extLst>
          </p:cNvPr>
          <p:cNvPicPr>
            <a:picLocks noChangeAspect="1"/>
          </p:cNvPicPr>
          <p:nvPr/>
        </p:nvPicPr>
        <p:blipFill>
          <a:blip r:embed="rId3"/>
          <a:stretch>
            <a:fillRect/>
          </a:stretch>
        </p:blipFill>
        <p:spPr>
          <a:xfrm>
            <a:off x="941558" y="4637499"/>
            <a:ext cx="10308885" cy="1532564"/>
          </a:xfrm>
          <a:prstGeom prst="rect">
            <a:avLst/>
          </a:prstGeom>
        </p:spPr>
      </p:pic>
    </p:spTree>
    <p:extLst>
      <p:ext uri="{BB962C8B-B14F-4D97-AF65-F5344CB8AC3E}">
        <p14:creationId xmlns:p14="http://schemas.microsoft.com/office/powerpoint/2010/main" val="269547370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3E33D-1E74-43A0-96C2-97AF9F5056C8}"/>
              </a:ext>
            </a:extLst>
          </p:cNvPr>
          <p:cNvSpPr>
            <a:spLocks noGrp="1"/>
          </p:cNvSpPr>
          <p:nvPr>
            <p:ph type="title"/>
          </p:nvPr>
        </p:nvSpPr>
        <p:spPr/>
        <p:txBody>
          <a:bodyPr/>
          <a:lstStyle/>
          <a:p>
            <a:r>
              <a:rPr lang="en-AU"/>
              <a:t>Example: Red Team Attack</a:t>
            </a:r>
            <a:endParaRPr lang="en-US"/>
          </a:p>
        </p:txBody>
      </p:sp>
      <p:graphicFrame>
        <p:nvGraphicFramePr>
          <p:cNvPr id="4" name="Diagram 3">
            <a:extLst>
              <a:ext uri="{FF2B5EF4-FFF2-40B4-BE49-F238E27FC236}">
                <a16:creationId xmlns:a16="http://schemas.microsoft.com/office/drawing/2014/main" id="{1E5FC464-EC5F-4FC9-BC12-C7338DFFAD6E}"/>
              </a:ext>
            </a:extLst>
          </p:cNvPr>
          <p:cNvGraphicFramePr/>
          <p:nvPr/>
        </p:nvGraphicFramePr>
        <p:xfrm>
          <a:off x="2032001" y="1571271"/>
          <a:ext cx="8128000" cy="54186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Graphic 6" descr="Crying Face with No Fill">
            <a:extLst>
              <a:ext uri="{FF2B5EF4-FFF2-40B4-BE49-F238E27FC236}">
                <a16:creationId xmlns:a16="http://schemas.microsoft.com/office/drawing/2014/main" id="{ABCD81CB-1E84-4839-B1B1-C4CCDC5CDD1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19578" y="4602351"/>
            <a:ext cx="1487037" cy="1487037"/>
          </a:xfrm>
          <a:prstGeom prst="rect">
            <a:avLst/>
          </a:prstGeom>
        </p:spPr>
      </p:pic>
      <p:sp>
        <p:nvSpPr>
          <p:cNvPr id="5" name="Textplatzhalter 4">
            <a:extLst>
              <a:ext uri="{FF2B5EF4-FFF2-40B4-BE49-F238E27FC236}">
                <a16:creationId xmlns:a16="http://schemas.microsoft.com/office/drawing/2014/main" id="{105FCCB8-AE9C-430C-BE60-284801764169}"/>
              </a:ext>
            </a:extLst>
          </p:cNvPr>
          <p:cNvSpPr>
            <a:spLocks noGrp="1"/>
          </p:cNvSpPr>
          <p:nvPr>
            <p:ph type="body" sz="quarter" idx="10"/>
          </p:nvPr>
        </p:nvSpPr>
        <p:spPr/>
        <p:txBody>
          <a:bodyPr/>
          <a:lstStyle/>
          <a:p>
            <a:endParaRPr lang="de-DE"/>
          </a:p>
        </p:txBody>
      </p:sp>
    </p:spTree>
    <p:extLst>
      <p:ext uri="{BB962C8B-B14F-4D97-AF65-F5344CB8AC3E}">
        <p14:creationId xmlns:p14="http://schemas.microsoft.com/office/powerpoint/2010/main" val="51110380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E2847E-0E93-403A-9240-3177CF7F7E64}"/>
              </a:ext>
            </a:extLst>
          </p:cNvPr>
          <p:cNvPicPr>
            <a:picLocks noChangeAspect="1"/>
          </p:cNvPicPr>
          <p:nvPr/>
        </p:nvPicPr>
        <p:blipFill>
          <a:blip r:embed="rId3"/>
          <a:stretch>
            <a:fillRect/>
          </a:stretch>
        </p:blipFill>
        <p:spPr>
          <a:xfrm>
            <a:off x="367300" y="1189494"/>
            <a:ext cx="11457400" cy="5597188"/>
          </a:xfrm>
          <a:prstGeom prst="rect">
            <a:avLst/>
          </a:prstGeom>
        </p:spPr>
      </p:pic>
      <p:sp>
        <p:nvSpPr>
          <p:cNvPr id="4" name="Title 3">
            <a:extLst>
              <a:ext uri="{FF2B5EF4-FFF2-40B4-BE49-F238E27FC236}">
                <a16:creationId xmlns:a16="http://schemas.microsoft.com/office/drawing/2014/main" id="{C0A75C03-5DD2-4CB0-8372-35A4A8428451}"/>
              </a:ext>
            </a:extLst>
          </p:cNvPr>
          <p:cNvSpPr>
            <a:spLocks noGrp="1"/>
          </p:cNvSpPr>
          <p:nvPr>
            <p:ph type="title"/>
          </p:nvPr>
        </p:nvSpPr>
        <p:spPr>
          <a:xfrm>
            <a:off x="367301" y="0"/>
            <a:ext cx="11457399" cy="1325563"/>
          </a:xfrm>
        </p:spPr>
        <p:txBody>
          <a:bodyPr/>
          <a:lstStyle/>
          <a:p>
            <a:r>
              <a:rPr lang="en-AU"/>
              <a:t>Example: Red Team Attack with Lateral Movement</a:t>
            </a:r>
            <a:endParaRPr lang="en-US"/>
          </a:p>
        </p:txBody>
      </p:sp>
    </p:spTree>
    <p:extLst>
      <p:ext uri="{BB962C8B-B14F-4D97-AF65-F5344CB8AC3E}">
        <p14:creationId xmlns:p14="http://schemas.microsoft.com/office/powerpoint/2010/main" val="284233187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E0A6E-AC6C-4F4A-BCDE-B44DFCC537B0}"/>
              </a:ext>
            </a:extLst>
          </p:cNvPr>
          <p:cNvSpPr>
            <a:spLocks noGrp="1"/>
          </p:cNvSpPr>
          <p:nvPr>
            <p:ph type="title"/>
          </p:nvPr>
        </p:nvSpPr>
        <p:spPr>
          <a:xfrm>
            <a:off x="933254" y="101174"/>
            <a:ext cx="10515600" cy="1325563"/>
          </a:xfrm>
        </p:spPr>
        <p:txBody>
          <a:bodyPr/>
          <a:lstStyle/>
          <a:p>
            <a:r>
              <a:rPr lang="en-AU"/>
              <a:t>Example: Red Team Attack</a:t>
            </a:r>
            <a:endParaRPr lang="en-US"/>
          </a:p>
        </p:txBody>
      </p:sp>
      <p:sp>
        <p:nvSpPr>
          <p:cNvPr id="3" name="Text Placeholder 2">
            <a:extLst>
              <a:ext uri="{FF2B5EF4-FFF2-40B4-BE49-F238E27FC236}">
                <a16:creationId xmlns:a16="http://schemas.microsoft.com/office/drawing/2014/main" id="{A06833EE-82FC-4B4D-ABBB-765BA0D48F2D}"/>
              </a:ext>
            </a:extLst>
          </p:cNvPr>
          <p:cNvSpPr>
            <a:spLocks noGrp="1"/>
          </p:cNvSpPr>
          <p:nvPr>
            <p:ph type="body" sz="quarter" idx="4294967295"/>
          </p:nvPr>
        </p:nvSpPr>
        <p:spPr>
          <a:xfrm>
            <a:off x="933254" y="1189038"/>
            <a:ext cx="10718996" cy="723900"/>
          </a:xfrm>
        </p:spPr>
        <p:txBody>
          <a:bodyPr/>
          <a:lstStyle/>
          <a:p>
            <a:pPr marL="0" indent="0">
              <a:buNone/>
            </a:pPr>
            <a:r>
              <a:rPr lang="en-AU"/>
              <a:t>What does an unprotected file share look like?</a:t>
            </a:r>
            <a:endParaRPr lang="en-US"/>
          </a:p>
        </p:txBody>
      </p:sp>
      <p:pic>
        <p:nvPicPr>
          <p:cNvPr id="5" name="Picture 4">
            <a:extLst>
              <a:ext uri="{FF2B5EF4-FFF2-40B4-BE49-F238E27FC236}">
                <a16:creationId xmlns:a16="http://schemas.microsoft.com/office/drawing/2014/main" id="{71B886C8-D825-4581-AE13-141FA6A4297E}"/>
              </a:ext>
            </a:extLst>
          </p:cNvPr>
          <p:cNvPicPr>
            <a:picLocks noChangeAspect="1"/>
          </p:cNvPicPr>
          <p:nvPr/>
        </p:nvPicPr>
        <p:blipFill>
          <a:blip r:embed="rId3"/>
          <a:stretch>
            <a:fillRect/>
          </a:stretch>
        </p:blipFill>
        <p:spPr>
          <a:xfrm>
            <a:off x="1809970" y="2011219"/>
            <a:ext cx="8572062" cy="4556826"/>
          </a:xfrm>
          <a:prstGeom prst="rect">
            <a:avLst/>
          </a:prstGeom>
        </p:spPr>
      </p:pic>
    </p:spTree>
    <p:extLst>
      <p:ext uri="{BB962C8B-B14F-4D97-AF65-F5344CB8AC3E}">
        <p14:creationId xmlns:p14="http://schemas.microsoft.com/office/powerpoint/2010/main" val="37816822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3DA66-C693-4195-9E0C-37127BB9865B}"/>
              </a:ext>
            </a:extLst>
          </p:cNvPr>
          <p:cNvSpPr>
            <a:spLocks noGrp="1"/>
          </p:cNvSpPr>
          <p:nvPr>
            <p:ph type="title"/>
          </p:nvPr>
        </p:nvSpPr>
        <p:spPr/>
        <p:txBody>
          <a:bodyPr/>
          <a:lstStyle/>
          <a:p>
            <a:r>
              <a:rPr lang="en-US"/>
              <a:t>Defense in depth</a:t>
            </a:r>
          </a:p>
        </p:txBody>
      </p:sp>
      <p:sp>
        <p:nvSpPr>
          <p:cNvPr id="8" name="Content Placeholder 7">
            <a:extLst>
              <a:ext uri="{FF2B5EF4-FFF2-40B4-BE49-F238E27FC236}">
                <a16:creationId xmlns:a16="http://schemas.microsoft.com/office/drawing/2014/main" id="{7000379E-2DDC-402B-83E1-DB472774D164}"/>
              </a:ext>
            </a:extLst>
          </p:cNvPr>
          <p:cNvSpPr>
            <a:spLocks noGrp="1"/>
          </p:cNvSpPr>
          <p:nvPr>
            <p:ph idx="1"/>
          </p:nvPr>
        </p:nvSpPr>
        <p:spPr/>
        <p:txBody>
          <a:bodyPr/>
          <a:lstStyle/>
          <a:p>
            <a:r>
              <a:rPr lang="en-US"/>
              <a:t>Attackers chain vulnerabilities together</a:t>
            </a:r>
          </a:p>
          <a:p>
            <a:r>
              <a:rPr lang="en-US"/>
              <a:t>Move from one system to another</a:t>
            </a:r>
          </a:p>
          <a:p>
            <a:r>
              <a:rPr lang="en-US"/>
              <a:t>Assume layers before yours will be breached</a:t>
            </a:r>
          </a:p>
          <a:p>
            <a:r>
              <a:rPr lang="en-US"/>
              <a:t>Never assume an internal service is unimportant</a:t>
            </a:r>
          </a:p>
          <a:p>
            <a:endParaRPr lang="en-US"/>
          </a:p>
        </p:txBody>
      </p:sp>
    </p:spTree>
    <p:extLst>
      <p:ext uri="{BB962C8B-B14F-4D97-AF65-F5344CB8AC3E}">
        <p14:creationId xmlns:p14="http://schemas.microsoft.com/office/powerpoint/2010/main" val="3205643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9B8486-707F-4957-878A-D4A09AF2857E}"/>
              </a:ext>
            </a:extLst>
          </p:cNvPr>
          <p:cNvSpPr txBox="1"/>
          <p:nvPr/>
        </p:nvSpPr>
        <p:spPr>
          <a:xfrm>
            <a:off x="801565" y="2511298"/>
            <a:ext cx="11567575" cy="1267169"/>
          </a:xfrm>
          <a:prstGeom prst="rect">
            <a:avLst/>
          </a:prstGeom>
          <a:noFill/>
        </p:spPr>
        <p:txBody>
          <a:bodyPr wrap="none" lIns="179285" tIns="143428" rIns="179285" bIns="143428" rtlCol="0">
            <a:spAutoFit/>
          </a:bodyPr>
          <a:lstStyle/>
          <a:p>
            <a:pPr>
              <a:lnSpc>
                <a:spcPct val="90000"/>
              </a:lnSpc>
              <a:spcAft>
                <a:spcPts val="588"/>
              </a:spcAft>
            </a:pPr>
            <a:r>
              <a:rPr lang="en-GB" sz="7058">
                <a:gradFill>
                  <a:gsLst>
                    <a:gs pos="2917">
                      <a:schemeClr val="tx1"/>
                    </a:gs>
                    <a:gs pos="30000">
                      <a:schemeClr val="tx1"/>
                    </a:gs>
                  </a:gsLst>
                  <a:lin ang="5400000" scaled="0"/>
                </a:gradFill>
              </a:rPr>
              <a:t>Secure and Compliant Pipeline</a:t>
            </a:r>
            <a:endParaRPr lang="en-US" sz="7058">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755758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81B74-16D0-4CDC-9D0D-80E944D01FE9}"/>
              </a:ext>
            </a:extLst>
          </p:cNvPr>
          <p:cNvSpPr>
            <a:spLocks noGrp="1"/>
          </p:cNvSpPr>
          <p:nvPr>
            <p:ph type="title"/>
          </p:nvPr>
        </p:nvSpPr>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5294" kern="1200" cap="none" baseline="0">
                <a:solidFill>
                  <a:schemeClr val="accent1"/>
                </a:solidFill>
                <a:effectLst/>
                <a:latin typeface="Segoe UI Light" pitchFamily="34" charset="0"/>
                <a:ea typeface="Segoe UI" panose="020B0502040204020203" pitchFamily="34" charset="0"/>
                <a:cs typeface="Segoe UI" panose="020B0502040204020203" pitchFamily="34" charset="0"/>
              </a:rPr>
              <a:t>Mindset Shift: Assume Breach</a:t>
            </a:r>
            <a:endParaRPr lang="en-US"/>
          </a:p>
        </p:txBody>
      </p:sp>
      <p:sp>
        <p:nvSpPr>
          <p:cNvPr id="5" name="Rectangle 4">
            <a:extLst>
              <a:ext uri="{FF2B5EF4-FFF2-40B4-BE49-F238E27FC236}">
                <a16:creationId xmlns:a16="http://schemas.microsoft.com/office/drawing/2014/main" id="{239260BC-44E4-4C21-B824-31ECB2E31C96}"/>
              </a:ext>
            </a:extLst>
          </p:cNvPr>
          <p:cNvSpPr/>
          <p:nvPr/>
        </p:nvSpPr>
        <p:spPr bwMode="black">
          <a:xfrm>
            <a:off x="4060160" y="1841366"/>
            <a:ext cx="7503971" cy="3671987"/>
          </a:xfrm>
          <a:prstGeom prst="rect">
            <a:avLst/>
          </a:prstGeom>
          <a:solidFill>
            <a:schemeClr val="tx1">
              <a:lumMod val="5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68927" tIns="268927" rIns="268927" bIns="268927" numCol="1" rtlCol="0" anchor="ctr" anchorCtr="0" compatLnSpc="1">
            <a:prstTxWarp prst="textNoShape">
              <a:avLst/>
            </a:prstTxWarp>
          </a:bodyPr>
          <a:lstStyle/>
          <a:p>
            <a:r>
              <a:rPr lang="en-US" sz="4705">
                <a:solidFill>
                  <a:schemeClr val="bg1"/>
                </a:solidFill>
                <a:latin typeface="Arial Black"/>
              </a:rPr>
              <a:t>“</a:t>
            </a:r>
            <a:r>
              <a:rPr lang="en-US" sz="1765" b="1" cap="all">
                <a:solidFill>
                  <a:schemeClr val="bg1"/>
                </a:solidFill>
                <a:latin typeface="Arial Black"/>
              </a:rPr>
              <a:t>Fundamentally, if somebody wants to get in, </a:t>
            </a:r>
            <a:r>
              <a:rPr lang="en-US" sz="1765" b="1" cap="all">
                <a:solidFill>
                  <a:srgbClr val="C00000"/>
                </a:solidFill>
                <a:latin typeface="Arial Black"/>
              </a:rPr>
              <a:t>they're getting in…accept that.</a:t>
            </a:r>
            <a:br>
              <a:rPr lang="en-US" sz="1765" b="1" cap="all">
                <a:solidFill>
                  <a:srgbClr val="C00000"/>
                </a:solidFill>
                <a:latin typeface="Arial Black"/>
              </a:rPr>
            </a:br>
            <a:br>
              <a:rPr lang="en-US" sz="1765" b="1" cap="all">
                <a:solidFill>
                  <a:srgbClr val="A6987D">
                    <a:lumMod val="75000"/>
                  </a:srgbClr>
                </a:solidFill>
                <a:latin typeface="Arial Black"/>
              </a:rPr>
            </a:br>
            <a:r>
              <a:rPr lang="en-US" sz="1765" b="1" cap="all">
                <a:solidFill>
                  <a:schemeClr val="bg1"/>
                </a:solidFill>
                <a:latin typeface="Arial Black"/>
              </a:rPr>
              <a:t>What we tell clients is: </a:t>
            </a:r>
            <a:br>
              <a:rPr lang="en-US" sz="1765" b="1" cap="all">
                <a:solidFill>
                  <a:schemeClr val="bg1"/>
                </a:solidFill>
                <a:latin typeface="Arial Black"/>
              </a:rPr>
            </a:br>
            <a:r>
              <a:rPr lang="en-US" sz="1765" b="1" cap="all">
                <a:solidFill>
                  <a:schemeClr val="bg1"/>
                </a:solidFill>
                <a:latin typeface="Arial Black"/>
              </a:rPr>
              <a:t>Number one, </a:t>
            </a:r>
            <a:r>
              <a:rPr lang="en-US" sz="1765" b="1" cap="all">
                <a:solidFill>
                  <a:srgbClr val="C00000"/>
                </a:solidFill>
                <a:latin typeface="Arial Black"/>
              </a:rPr>
              <a:t>you're in the fight, </a:t>
            </a:r>
            <a:r>
              <a:rPr lang="en-US" sz="1765" b="1" cap="all">
                <a:solidFill>
                  <a:schemeClr val="bg1"/>
                </a:solidFill>
                <a:latin typeface="Arial Black"/>
              </a:rPr>
              <a:t>whether you thought you were or not.  Number two, </a:t>
            </a:r>
          </a:p>
          <a:p>
            <a:r>
              <a:rPr lang="en-US" sz="1765" b="1" cap="all">
                <a:solidFill>
                  <a:srgbClr val="C00000"/>
                </a:solidFill>
                <a:latin typeface="Arial Black"/>
              </a:rPr>
              <a:t>you almost certainly are penetrated. </a:t>
            </a:r>
            <a:r>
              <a:rPr lang="en-US" sz="4705">
                <a:solidFill>
                  <a:schemeClr val="bg1"/>
                </a:solidFill>
                <a:latin typeface="Arial Black"/>
              </a:rPr>
              <a:t>”</a:t>
            </a:r>
            <a:endParaRPr lang="en-US" sz="5294">
              <a:solidFill>
                <a:schemeClr val="bg1"/>
              </a:solidFill>
              <a:latin typeface="Segoe UI Light" panose="020B0502040204020203" pitchFamily="34" charset="0"/>
            </a:endParaRPr>
          </a:p>
          <a:p>
            <a:pPr marL="672290">
              <a:spcBef>
                <a:spcPts val="1176"/>
              </a:spcBef>
            </a:pPr>
            <a:r>
              <a:rPr lang="en-US" sz="1765">
                <a:latin typeface="Segoe UI Semibold" panose="020B0702040204020203" pitchFamily="34" charset="0"/>
                <a:ea typeface="Segoe UI" panose="020B0502040204020203" pitchFamily="34" charset="0"/>
                <a:cs typeface="Segoe UI" panose="020B0502040204020203" pitchFamily="34" charset="0"/>
              </a:rPr>
              <a:t>Michael Hayden</a:t>
            </a:r>
          </a:p>
          <a:p>
            <a:pPr marL="672290"/>
            <a:r>
              <a:rPr lang="en-US" sz="1765">
                <a:latin typeface="Segoe UI" panose="020B0502040204020203" pitchFamily="34" charset="0"/>
                <a:ea typeface="Segoe UI" panose="020B0502040204020203" pitchFamily="34" charset="0"/>
                <a:cs typeface="Segoe UI" panose="020B0502040204020203" pitchFamily="34" charset="0"/>
              </a:rPr>
              <a:t>Former Director of NSA &amp; CIA</a:t>
            </a:r>
            <a:endParaRPr lang="en-US" sz="1765">
              <a:solidFill>
                <a:schemeClr val="accent2">
                  <a:lumMod val="75000"/>
                </a:schemeClr>
              </a:solidFill>
              <a:latin typeface="Segoe UI" panose="020B0502040204020203" pitchFamily="34" charset="0"/>
              <a:ea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3EC4DCBD-A751-4C30-89B7-668D3F24EB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74755" y="2544617"/>
            <a:ext cx="2985405" cy="3671988"/>
          </a:xfrm>
          <a:prstGeom prst="rect">
            <a:avLst/>
          </a:prstGeom>
        </p:spPr>
      </p:pic>
    </p:spTree>
    <p:extLst>
      <p:ext uri="{BB962C8B-B14F-4D97-AF65-F5344CB8AC3E}">
        <p14:creationId xmlns:p14="http://schemas.microsoft.com/office/powerpoint/2010/main" val="36898795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834FC-A056-4ECF-899F-4ABA2F352A00}"/>
              </a:ext>
            </a:extLst>
          </p:cNvPr>
          <p:cNvSpPr>
            <a:spLocks noGrp="1"/>
          </p:cNvSpPr>
          <p:nvPr>
            <p:ph type="title"/>
          </p:nvPr>
        </p:nvSpPr>
        <p:spPr/>
        <p:txBody>
          <a:bodyPr/>
          <a:lstStyle/>
          <a:p>
            <a:r>
              <a:rPr lang="en-US"/>
              <a:t>Refresh</a:t>
            </a:r>
            <a:r>
              <a:rPr lang="en-US" baseline="0"/>
              <a:t> the Infrastructure Regularly</a:t>
            </a:r>
            <a:endParaRPr lang="en-US"/>
          </a:p>
        </p:txBody>
      </p:sp>
      <p:sp>
        <p:nvSpPr>
          <p:cNvPr id="3" name="Text Placeholder 2">
            <a:extLst>
              <a:ext uri="{FF2B5EF4-FFF2-40B4-BE49-F238E27FC236}">
                <a16:creationId xmlns:a16="http://schemas.microsoft.com/office/drawing/2014/main" id="{49FE38BE-997C-4D4C-9BD1-1FD9A36FE8A7}"/>
              </a:ext>
            </a:extLst>
          </p:cNvPr>
          <p:cNvSpPr>
            <a:spLocks noGrp="1"/>
          </p:cNvSpPr>
          <p:nvPr>
            <p:ph type="body" sz="quarter" idx="14"/>
          </p:nvPr>
        </p:nvSpPr>
        <p:spPr/>
        <p:txBody>
          <a:bodyPr/>
          <a:lstStyle/>
          <a:p>
            <a:pPr marL="0" indent="0">
              <a:buNone/>
            </a:pPr>
            <a:r>
              <a:rPr lang="en-US"/>
              <a:t>Attacker’s goal is plant command and control </a:t>
            </a:r>
            <a:r>
              <a:rPr lang="en-US" i="1"/>
              <a:t>inside your network</a:t>
            </a:r>
          </a:p>
          <a:p>
            <a:pPr marL="0" indent="0">
              <a:buNone/>
            </a:pPr>
            <a:r>
              <a:rPr lang="en-US"/>
              <a:t>PaaS and Regular Deployment from Infra as Code (e.g. ARM) refresh the infra and wash out the places to hide</a:t>
            </a:r>
          </a:p>
          <a:p>
            <a:pPr marL="0" indent="0">
              <a:buNone/>
            </a:pPr>
            <a:r>
              <a:rPr lang="en-US"/>
              <a:t>Encrypt by default in transit and at rest</a:t>
            </a:r>
          </a:p>
        </p:txBody>
      </p:sp>
    </p:spTree>
    <p:extLst>
      <p:ext uri="{BB962C8B-B14F-4D97-AF65-F5344CB8AC3E}">
        <p14:creationId xmlns:p14="http://schemas.microsoft.com/office/powerpoint/2010/main" val="5826524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9A949-336D-4610-A74B-982173E9FA8C}"/>
              </a:ext>
            </a:extLst>
          </p:cNvPr>
          <p:cNvSpPr>
            <a:spLocks noGrp="1"/>
          </p:cNvSpPr>
          <p:nvPr>
            <p:ph type="title"/>
          </p:nvPr>
        </p:nvSpPr>
        <p:spPr/>
        <p:txBody>
          <a:bodyPr/>
          <a:lstStyle/>
          <a:p>
            <a:r>
              <a:rPr lang="en-US"/>
              <a:t>Source Control / Branching policies</a:t>
            </a:r>
          </a:p>
        </p:txBody>
      </p:sp>
      <p:sp>
        <p:nvSpPr>
          <p:cNvPr id="5" name="Content Placeholder 4">
            <a:extLst>
              <a:ext uri="{FF2B5EF4-FFF2-40B4-BE49-F238E27FC236}">
                <a16:creationId xmlns:a16="http://schemas.microsoft.com/office/drawing/2014/main" id="{D931D985-83A1-4868-B312-EA94B6888E1F}"/>
              </a:ext>
            </a:extLst>
          </p:cNvPr>
          <p:cNvSpPr>
            <a:spLocks noGrp="1"/>
          </p:cNvSpPr>
          <p:nvPr>
            <p:ph idx="1"/>
          </p:nvPr>
        </p:nvSpPr>
        <p:spPr/>
        <p:txBody>
          <a:bodyPr/>
          <a:lstStyle/>
          <a:p>
            <a:pPr lvl="0"/>
            <a:r>
              <a:rPr lang="en-US"/>
              <a:t>Single Master/Trunk-based development</a:t>
            </a:r>
          </a:p>
          <a:p>
            <a:pPr lvl="0"/>
            <a:r>
              <a:rPr lang="en-US"/>
              <a:t>Commits to Master only through Pull Request</a:t>
            </a:r>
          </a:p>
          <a:p>
            <a:pPr lvl="0"/>
            <a:r>
              <a:rPr lang="en-US"/>
              <a:t>No direct pushes</a:t>
            </a:r>
          </a:p>
        </p:txBody>
      </p:sp>
    </p:spTree>
    <p:extLst>
      <p:ext uri="{BB962C8B-B14F-4D97-AF65-F5344CB8AC3E}">
        <p14:creationId xmlns:p14="http://schemas.microsoft.com/office/powerpoint/2010/main" val="18770722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992BF-8923-4BA7-8CBC-59F7AF72F878}"/>
              </a:ext>
            </a:extLst>
          </p:cNvPr>
          <p:cNvSpPr>
            <a:spLocks noGrp="1"/>
          </p:cNvSpPr>
          <p:nvPr>
            <p:ph type="title"/>
          </p:nvPr>
        </p:nvSpPr>
        <p:spPr/>
        <p:txBody>
          <a:bodyPr/>
          <a:lstStyle/>
          <a:p>
            <a:r>
              <a:rPr lang="en-AU"/>
              <a:t>Secrets Management: Azure Key Vault (AKV)</a:t>
            </a:r>
            <a:endParaRPr lang="en-US"/>
          </a:p>
        </p:txBody>
      </p:sp>
      <p:sp>
        <p:nvSpPr>
          <p:cNvPr id="3" name="Text Placeholder 2">
            <a:extLst>
              <a:ext uri="{FF2B5EF4-FFF2-40B4-BE49-F238E27FC236}">
                <a16:creationId xmlns:a16="http://schemas.microsoft.com/office/drawing/2014/main" id="{6ABF2E55-AEEF-4151-A59C-2F28F4C90038}"/>
              </a:ext>
            </a:extLst>
          </p:cNvPr>
          <p:cNvSpPr>
            <a:spLocks noGrp="1"/>
          </p:cNvSpPr>
          <p:nvPr>
            <p:ph type="body" sz="quarter" idx="10"/>
          </p:nvPr>
        </p:nvSpPr>
        <p:spPr>
          <a:xfrm>
            <a:off x="269239" y="1189494"/>
            <a:ext cx="4959906" cy="4344860"/>
          </a:xfrm>
        </p:spPr>
        <p:txBody>
          <a:bodyPr/>
          <a:lstStyle/>
          <a:p>
            <a:r>
              <a:rPr lang="en-AU" sz="2353">
                <a:gradFill>
                  <a:gsLst>
                    <a:gs pos="1250">
                      <a:srgbClr val="505050"/>
                    </a:gs>
                    <a:gs pos="100000">
                      <a:srgbClr val="505050"/>
                    </a:gs>
                  </a:gsLst>
                  <a:lin ang="5400000" scaled="0"/>
                </a:gradFill>
                <a:latin typeface="Segoe UI"/>
              </a:rPr>
              <a:t>All secrets must be stored in AKV:</a:t>
            </a:r>
          </a:p>
          <a:p>
            <a:r>
              <a:rPr lang="en-AU" sz="2353">
                <a:gradFill>
                  <a:gsLst>
                    <a:gs pos="1250">
                      <a:srgbClr val="505050"/>
                    </a:gs>
                    <a:gs pos="100000">
                      <a:srgbClr val="505050"/>
                    </a:gs>
                  </a:gsLst>
                  <a:lin ang="5400000" scaled="0"/>
                </a:gradFill>
                <a:latin typeface="Segoe UI"/>
              </a:rPr>
              <a:t>  Passwords, keys, tokens</a:t>
            </a:r>
          </a:p>
          <a:p>
            <a:r>
              <a:rPr lang="en-AU" sz="2353">
                <a:gradFill>
                  <a:gsLst>
                    <a:gs pos="1250">
                      <a:srgbClr val="505050"/>
                    </a:gs>
                    <a:gs pos="100000">
                      <a:srgbClr val="505050"/>
                    </a:gs>
                  </a:gsLst>
                  <a:lin ang="5400000" scaled="0"/>
                </a:gradFill>
                <a:latin typeface="Segoe UI"/>
              </a:rPr>
              <a:t>  Storage Account keys</a:t>
            </a:r>
          </a:p>
          <a:p>
            <a:r>
              <a:rPr lang="en-AU" sz="2353">
                <a:gradFill>
                  <a:gsLst>
                    <a:gs pos="1250">
                      <a:srgbClr val="505050"/>
                    </a:gs>
                    <a:gs pos="100000">
                      <a:srgbClr val="505050"/>
                    </a:gs>
                  </a:gsLst>
                  <a:lin ang="5400000" scaled="0"/>
                </a:gradFill>
                <a:latin typeface="Segoe UI"/>
              </a:rPr>
              <a:t>  Certificates</a:t>
            </a:r>
          </a:p>
          <a:p>
            <a:r>
              <a:rPr lang="en-AU" sz="2353">
                <a:gradFill>
                  <a:gsLst>
                    <a:gs pos="1250">
                      <a:srgbClr val="505050"/>
                    </a:gs>
                    <a:gs pos="100000">
                      <a:srgbClr val="505050"/>
                    </a:gs>
                  </a:gsLst>
                  <a:lin ang="5400000" scaled="0"/>
                </a:gradFill>
                <a:latin typeface="Segoe UI"/>
              </a:rPr>
              <a:t>  Credentials used in Test too</a:t>
            </a:r>
          </a:p>
          <a:p>
            <a:endParaRPr lang="en-US" sz="2353">
              <a:gradFill>
                <a:gsLst>
                  <a:gs pos="1250">
                    <a:srgbClr val="505050"/>
                  </a:gs>
                  <a:gs pos="100000">
                    <a:srgbClr val="505050"/>
                  </a:gs>
                </a:gsLst>
                <a:lin ang="5400000" scaled="0"/>
              </a:gradFill>
              <a:latin typeface="Segoe UI"/>
            </a:endParaRPr>
          </a:p>
          <a:p>
            <a:r>
              <a:rPr lang="en-US" sz="2353">
                <a:gradFill>
                  <a:gsLst>
                    <a:gs pos="1250">
                      <a:srgbClr val="505050"/>
                    </a:gs>
                    <a:gs pos="100000">
                      <a:srgbClr val="505050"/>
                    </a:gs>
                  </a:gsLst>
                  <a:lin ang="5400000" scaled="0"/>
                </a:gradFill>
                <a:latin typeface="Segoe UI"/>
              </a:rPr>
              <a:t>Hierarchy of vaults</a:t>
            </a:r>
            <a:r>
              <a:rPr lang="en-AU" sz="2353">
                <a:gradFill>
                  <a:gsLst>
                    <a:gs pos="1250">
                      <a:srgbClr val="505050"/>
                    </a:gs>
                    <a:gs pos="100000">
                      <a:srgbClr val="505050"/>
                    </a:gs>
                  </a:gsLst>
                  <a:lin ang="5400000" scaled="0"/>
                </a:gradFill>
                <a:latin typeface="+mn-lt"/>
              </a:rPr>
              <a:t> to eliminate duplication of secrets.</a:t>
            </a:r>
          </a:p>
          <a:p>
            <a:endParaRPr lang="en-AU" sz="2353">
              <a:gradFill>
                <a:gsLst>
                  <a:gs pos="1250">
                    <a:srgbClr val="505050"/>
                  </a:gs>
                  <a:gs pos="100000">
                    <a:srgbClr val="505050"/>
                  </a:gs>
                </a:gsLst>
                <a:lin ang="5400000" scaled="0"/>
              </a:gradFill>
              <a:latin typeface="+mn-lt"/>
            </a:endParaRPr>
          </a:p>
          <a:p>
            <a:r>
              <a:rPr lang="en-AU" sz="2353">
                <a:gradFill>
                  <a:gsLst>
                    <a:gs pos="1250">
                      <a:srgbClr val="505050"/>
                    </a:gs>
                    <a:gs pos="100000">
                      <a:srgbClr val="505050"/>
                    </a:gs>
                  </a:gsLst>
                  <a:lin ang="5400000" scaled="0"/>
                </a:gradFill>
                <a:latin typeface="+mn-lt"/>
              </a:rPr>
              <a:t>Vaults available at run-time so that secret changes propagate instantly.</a:t>
            </a:r>
            <a:endParaRPr lang="en-US" sz="2353">
              <a:gradFill>
                <a:gsLst>
                  <a:gs pos="1250">
                    <a:srgbClr val="505050"/>
                  </a:gs>
                  <a:gs pos="100000">
                    <a:srgbClr val="505050"/>
                  </a:gs>
                </a:gsLst>
                <a:lin ang="5400000" scaled="0"/>
              </a:gradFill>
              <a:latin typeface="Segoe UI"/>
            </a:endParaRPr>
          </a:p>
        </p:txBody>
      </p:sp>
      <p:graphicFrame>
        <p:nvGraphicFramePr>
          <p:cNvPr id="5" name="Diagram 4">
            <a:extLst>
              <a:ext uri="{FF2B5EF4-FFF2-40B4-BE49-F238E27FC236}">
                <a16:creationId xmlns:a16="http://schemas.microsoft.com/office/drawing/2014/main" id="{67601A58-A356-42C8-8B5B-594B8202D820}"/>
              </a:ext>
            </a:extLst>
          </p:cNvPr>
          <p:cNvGraphicFramePr/>
          <p:nvPr/>
        </p:nvGraphicFramePr>
        <p:xfrm>
          <a:off x="5229145" y="1360064"/>
          <a:ext cx="6782948" cy="52079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228438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4E5D8-2719-4ECF-80E1-C9DDE79BE9A0}"/>
              </a:ext>
            </a:extLst>
          </p:cNvPr>
          <p:cNvSpPr>
            <a:spLocks noGrp="1"/>
          </p:cNvSpPr>
          <p:nvPr>
            <p:ph type="title"/>
          </p:nvPr>
        </p:nvSpPr>
        <p:spPr/>
        <p:txBody>
          <a:bodyPr/>
          <a:lstStyle/>
          <a:p>
            <a:r>
              <a:rPr lang="en-US"/>
              <a:t>Progressive Exposure</a:t>
            </a:r>
          </a:p>
        </p:txBody>
      </p:sp>
      <p:sp>
        <p:nvSpPr>
          <p:cNvPr id="5" name="Content Placeholder 4">
            <a:extLst>
              <a:ext uri="{FF2B5EF4-FFF2-40B4-BE49-F238E27FC236}">
                <a16:creationId xmlns:a16="http://schemas.microsoft.com/office/drawing/2014/main" id="{3CB5831C-58AD-4763-BE4E-3D5E74651B03}"/>
              </a:ext>
            </a:extLst>
          </p:cNvPr>
          <p:cNvSpPr>
            <a:spLocks noGrp="1"/>
          </p:cNvSpPr>
          <p:nvPr>
            <p:ph idx="1"/>
          </p:nvPr>
        </p:nvSpPr>
        <p:spPr/>
        <p:txBody>
          <a:bodyPr/>
          <a:lstStyle/>
          <a:p>
            <a:pPr lvl="0"/>
            <a:r>
              <a:rPr lang="en-US"/>
              <a:t>Changes/Deployments/Releases are systematically exposed to traffic progressively (by ring and/or identity)</a:t>
            </a:r>
          </a:p>
          <a:p>
            <a:pPr lvl="0"/>
            <a:r>
              <a:rPr lang="en-US"/>
              <a:t>Changes can be turned off or rolled back based on telemetry </a:t>
            </a:r>
          </a:p>
          <a:p>
            <a:pPr lvl="0"/>
            <a:r>
              <a:rPr lang="en-US"/>
              <a:t>Dynamic scanning of all services on Azure</a:t>
            </a:r>
          </a:p>
        </p:txBody>
      </p:sp>
    </p:spTree>
    <p:extLst>
      <p:ext uri="{BB962C8B-B14F-4D97-AF65-F5344CB8AC3E}">
        <p14:creationId xmlns:p14="http://schemas.microsoft.com/office/powerpoint/2010/main" val="6386189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FCE50-3425-4802-AB6E-2EB319E4F7BD}"/>
              </a:ext>
            </a:extLst>
          </p:cNvPr>
          <p:cNvSpPr>
            <a:spLocks noGrp="1"/>
          </p:cNvSpPr>
          <p:nvPr>
            <p:ph type="title"/>
          </p:nvPr>
        </p:nvSpPr>
        <p:spPr/>
        <p:txBody>
          <a:bodyPr/>
          <a:lstStyle/>
          <a:p>
            <a:r>
              <a:rPr lang="en-AU"/>
              <a:t>Kalypso (Internal today) for Security Monitoring</a:t>
            </a:r>
            <a:endParaRPr lang="en-US"/>
          </a:p>
        </p:txBody>
      </p:sp>
      <p:sp>
        <p:nvSpPr>
          <p:cNvPr id="3" name="Text Placeholder 2">
            <a:extLst>
              <a:ext uri="{FF2B5EF4-FFF2-40B4-BE49-F238E27FC236}">
                <a16:creationId xmlns:a16="http://schemas.microsoft.com/office/drawing/2014/main" id="{43E7891E-898E-4C45-87E3-3A099CE34CEB}"/>
              </a:ext>
            </a:extLst>
          </p:cNvPr>
          <p:cNvSpPr>
            <a:spLocks noGrp="1"/>
          </p:cNvSpPr>
          <p:nvPr>
            <p:ph type="body" sz="quarter" idx="10"/>
          </p:nvPr>
        </p:nvSpPr>
        <p:spPr>
          <a:xfrm>
            <a:off x="269239" y="1189495"/>
            <a:ext cx="11653523" cy="1116387"/>
          </a:xfrm>
        </p:spPr>
        <p:txBody>
          <a:bodyPr/>
          <a:lstStyle/>
          <a:p>
            <a:pPr lvl="1">
              <a:buClr>
                <a:srgbClr val="001F50"/>
              </a:buClr>
            </a:pPr>
            <a:r>
              <a:rPr lang="en-AU">
                <a:gradFill>
                  <a:gsLst>
                    <a:gs pos="1250">
                      <a:srgbClr val="505050"/>
                    </a:gs>
                    <a:gs pos="100000">
                      <a:srgbClr val="505050"/>
                    </a:gs>
                  </a:gsLst>
                  <a:lin ang="5400000" scaled="0"/>
                </a:gradFill>
              </a:rPr>
              <a:t>Azure Security Center is great for generic infrastructure alerts (malware, suspicious processes, etc).</a:t>
            </a:r>
            <a:endParaRPr lang="en-US">
              <a:gradFill>
                <a:gsLst>
                  <a:gs pos="1250">
                    <a:srgbClr val="505050"/>
                  </a:gs>
                  <a:gs pos="100000">
                    <a:srgbClr val="505050"/>
                  </a:gs>
                </a:gsLst>
                <a:lin ang="5400000" scaled="0"/>
              </a:gradFill>
            </a:endParaRPr>
          </a:p>
          <a:p>
            <a:pPr lvl="1">
              <a:buClr>
                <a:srgbClr val="001F50"/>
              </a:buClr>
            </a:pPr>
            <a:r>
              <a:rPr lang="en-AU">
                <a:gradFill>
                  <a:gsLst>
                    <a:gs pos="1250">
                      <a:srgbClr val="505050"/>
                    </a:gs>
                    <a:gs pos="100000">
                      <a:srgbClr val="505050"/>
                    </a:gs>
                  </a:gsLst>
                  <a:lin ang="5400000" scaled="0"/>
                </a:gradFill>
              </a:rPr>
              <a:t>Kalypso monitors are great for team-specific or application-specific monitors.</a:t>
            </a:r>
          </a:p>
          <a:p>
            <a:pPr lvl="1">
              <a:buClr>
                <a:srgbClr val="001F50"/>
              </a:buClr>
            </a:pPr>
            <a:r>
              <a:rPr lang="en-AU">
                <a:gradFill>
                  <a:gsLst>
                    <a:gs pos="1250">
                      <a:srgbClr val="505050"/>
                    </a:gs>
                    <a:gs pos="100000">
                      <a:srgbClr val="505050"/>
                    </a:gs>
                  </a:gsLst>
                  <a:lin ang="5400000" scaled="0"/>
                </a:gradFill>
              </a:rPr>
              <a:t>Enable rapid iteration and onboarding of new monitors against specific threats.</a:t>
            </a:r>
          </a:p>
        </p:txBody>
      </p:sp>
      <p:pic>
        <p:nvPicPr>
          <p:cNvPr id="5" name="Picture 4">
            <a:extLst>
              <a:ext uri="{FF2B5EF4-FFF2-40B4-BE49-F238E27FC236}">
                <a16:creationId xmlns:a16="http://schemas.microsoft.com/office/drawing/2014/main" id="{5F1C7114-8AD8-4958-8AFA-D62D75729882}"/>
              </a:ext>
            </a:extLst>
          </p:cNvPr>
          <p:cNvPicPr>
            <a:picLocks noChangeAspect="1"/>
          </p:cNvPicPr>
          <p:nvPr/>
        </p:nvPicPr>
        <p:blipFill>
          <a:blip r:embed="rId3"/>
          <a:stretch>
            <a:fillRect/>
          </a:stretch>
        </p:blipFill>
        <p:spPr>
          <a:xfrm>
            <a:off x="321319" y="2305883"/>
            <a:ext cx="11549363" cy="4565593"/>
          </a:xfrm>
          <a:prstGeom prst="rect">
            <a:avLst/>
          </a:prstGeom>
        </p:spPr>
      </p:pic>
    </p:spTree>
    <p:extLst>
      <p:ext uri="{BB962C8B-B14F-4D97-AF65-F5344CB8AC3E}">
        <p14:creationId xmlns:p14="http://schemas.microsoft.com/office/powerpoint/2010/main" val="264825760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Pipeline Security Tools</a:t>
            </a:r>
          </a:p>
        </p:txBody>
      </p:sp>
      <p:sp>
        <p:nvSpPr>
          <p:cNvPr id="6" name="Text Placeholder 5"/>
          <p:cNvSpPr>
            <a:spLocks noGrp="1"/>
          </p:cNvSpPr>
          <p:nvPr>
            <p:ph type="body" sz="quarter" idx="10"/>
          </p:nvPr>
        </p:nvSpPr>
        <p:spPr>
          <a:xfrm>
            <a:off x="269239" y="1189495"/>
            <a:ext cx="11653523" cy="3047436"/>
          </a:xfrm>
        </p:spPr>
        <p:txBody>
          <a:bodyPr/>
          <a:lstStyle/>
          <a:p>
            <a:r>
              <a:rPr lang="en-US"/>
              <a:t>Tools</a:t>
            </a:r>
          </a:p>
          <a:p>
            <a:pPr lvl="1"/>
            <a:r>
              <a:rPr lang="en-AU" err="1"/>
              <a:t>CredScan</a:t>
            </a:r>
            <a:endParaRPr lang="en-AU"/>
          </a:p>
          <a:p>
            <a:pPr lvl="1"/>
            <a:r>
              <a:rPr lang="en-AU" err="1"/>
              <a:t>BinSkim</a:t>
            </a:r>
            <a:endParaRPr lang="en-AU"/>
          </a:p>
          <a:p>
            <a:pPr lvl="1"/>
            <a:r>
              <a:rPr lang="en-AU"/>
              <a:t>WebScout</a:t>
            </a:r>
          </a:p>
          <a:p>
            <a:pPr lvl="1"/>
            <a:r>
              <a:rPr lang="en-AU" err="1"/>
              <a:t>SSLScanner</a:t>
            </a:r>
            <a:endParaRPr lang="en-AU"/>
          </a:p>
          <a:p>
            <a:pPr lvl="1"/>
            <a:r>
              <a:rPr lang="en-US"/>
              <a:t>Open Source Software Compliance</a:t>
            </a:r>
          </a:p>
          <a:p>
            <a:pPr lvl="1"/>
            <a:r>
              <a:rPr lang="en-US"/>
              <a:t>One Compliance (1CS)</a:t>
            </a:r>
          </a:p>
          <a:p>
            <a:pPr lvl="1"/>
            <a:r>
              <a:rPr lang="en-AU"/>
              <a:t>O</a:t>
            </a:r>
            <a:r>
              <a:rPr lang="en-US" err="1"/>
              <a:t>ther</a:t>
            </a:r>
            <a:r>
              <a:rPr lang="en-US"/>
              <a:t> Tools</a:t>
            </a:r>
          </a:p>
        </p:txBody>
      </p:sp>
      <p:pic>
        <p:nvPicPr>
          <p:cNvPr id="3" name="Picture 2">
            <a:extLst>
              <a:ext uri="{FF2B5EF4-FFF2-40B4-BE49-F238E27FC236}">
                <a16:creationId xmlns:a16="http://schemas.microsoft.com/office/drawing/2014/main" id="{C1565A34-D519-45AC-9D91-0D2D136D123F}"/>
              </a:ext>
            </a:extLst>
          </p:cNvPr>
          <p:cNvPicPr>
            <a:picLocks noChangeAspect="1"/>
          </p:cNvPicPr>
          <p:nvPr/>
        </p:nvPicPr>
        <p:blipFill>
          <a:blip r:embed="rId3"/>
          <a:stretch>
            <a:fillRect/>
          </a:stretch>
        </p:blipFill>
        <p:spPr>
          <a:xfrm>
            <a:off x="5333346" y="1464669"/>
            <a:ext cx="6479595" cy="2828987"/>
          </a:xfrm>
          <a:prstGeom prst="rect">
            <a:avLst/>
          </a:prstGeom>
        </p:spPr>
      </p:pic>
    </p:spTree>
    <p:extLst>
      <p:ext uri="{BB962C8B-B14F-4D97-AF65-F5344CB8AC3E}">
        <p14:creationId xmlns:p14="http://schemas.microsoft.com/office/powerpoint/2010/main" val="74099288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1ABF133-58F3-489F-921E-196AC1FBCC37}"/>
              </a:ext>
            </a:extLst>
          </p:cNvPr>
          <p:cNvSpPr>
            <a:spLocks noGrp="1"/>
          </p:cNvSpPr>
          <p:nvPr>
            <p:ph type="body" sz="quarter" idx="10"/>
          </p:nvPr>
        </p:nvSpPr>
        <p:spPr/>
        <p:txBody>
          <a:bodyPr/>
          <a:lstStyle/>
          <a:p>
            <a:endParaRPr lang="de-DE"/>
          </a:p>
        </p:txBody>
      </p:sp>
      <p:sp>
        <p:nvSpPr>
          <p:cNvPr id="3" name="Titel 2">
            <a:extLst>
              <a:ext uri="{FF2B5EF4-FFF2-40B4-BE49-F238E27FC236}">
                <a16:creationId xmlns:a16="http://schemas.microsoft.com/office/drawing/2014/main" id="{BD89E865-EA47-44FE-8013-AAE157D7C34F}"/>
              </a:ext>
            </a:extLst>
          </p:cNvPr>
          <p:cNvSpPr>
            <a:spLocks noGrp="1"/>
          </p:cNvSpPr>
          <p:nvPr>
            <p:ph type="title"/>
          </p:nvPr>
        </p:nvSpPr>
        <p:spPr/>
        <p:txBody>
          <a:bodyPr/>
          <a:lstStyle/>
          <a:p>
            <a:endParaRPr lang="de-DE"/>
          </a:p>
        </p:txBody>
      </p:sp>
      <p:pic>
        <p:nvPicPr>
          <p:cNvPr id="4" name="Grafik 3">
            <a:extLst>
              <a:ext uri="{FF2B5EF4-FFF2-40B4-BE49-F238E27FC236}">
                <a16:creationId xmlns:a16="http://schemas.microsoft.com/office/drawing/2014/main" id="{7DCB4D3C-F6F4-42BD-AA8A-32143CF262E3}"/>
              </a:ext>
            </a:extLst>
          </p:cNvPr>
          <p:cNvPicPr>
            <a:picLocks noChangeAspect="1"/>
          </p:cNvPicPr>
          <p:nvPr/>
        </p:nvPicPr>
        <p:blipFill>
          <a:blip r:embed="rId3"/>
          <a:stretch>
            <a:fillRect/>
          </a:stretch>
        </p:blipFill>
        <p:spPr>
          <a:xfrm>
            <a:off x="861545" y="0"/>
            <a:ext cx="10468910" cy="6858000"/>
          </a:xfrm>
          <a:prstGeom prst="rect">
            <a:avLst/>
          </a:prstGeom>
        </p:spPr>
      </p:pic>
    </p:spTree>
    <p:extLst>
      <p:ext uri="{BB962C8B-B14F-4D97-AF65-F5344CB8AC3E}">
        <p14:creationId xmlns:p14="http://schemas.microsoft.com/office/powerpoint/2010/main" val="396753190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err="1"/>
              <a:t>FxCop</a:t>
            </a:r>
            <a:r>
              <a:rPr lang="en-US"/>
              <a:t> / Code Analysis</a:t>
            </a:r>
          </a:p>
        </p:txBody>
      </p:sp>
      <p:sp>
        <p:nvSpPr>
          <p:cNvPr id="6" name="Text Placeholder 5"/>
          <p:cNvSpPr>
            <a:spLocks noGrp="1"/>
          </p:cNvSpPr>
          <p:nvPr>
            <p:ph type="body" sz="quarter" idx="10"/>
          </p:nvPr>
        </p:nvSpPr>
        <p:spPr>
          <a:xfrm>
            <a:off x="269239" y="1189495"/>
            <a:ext cx="11653523" cy="5762972"/>
          </a:xfrm>
        </p:spPr>
        <p:txBody>
          <a:bodyPr/>
          <a:lstStyle/>
          <a:p>
            <a:pPr lvl="1"/>
            <a:r>
              <a:rPr lang="en-US"/>
              <a:t>Code analysis for managed code.</a:t>
            </a:r>
          </a:p>
          <a:p>
            <a:pPr lvl="1"/>
            <a:r>
              <a:rPr lang="en-US"/>
              <a:t>Customized ruleset which includes security rules and code quality rules.</a:t>
            </a:r>
          </a:p>
          <a:p>
            <a:pPr lvl="1"/>
            <a:endParaRPr lang="en-AU"/>
          </a:p>
          <a:p>
            <a:pPr lvl="1"/>
            <a:endParaRPr lang="en-AU"/>
          </a:p>
          <a:p>
            <a:pPr lvl="1"/>
            <a:endParaRPr lang="en-AU"/>
          </a:p>
          <a:p>
            <a:pPr lvl="1"/>
            <a:endParaRPr lang="en-AU"/>
          </a:p>
          <a:p>
            <a:pPr lvl="1"/>
            <a:endParaRPr lang="en-AU"/>
          </a:p>
          <a:p>
            <a:pPr lvl="1"/>
            <a:endParaRPr lang="en-AU"/>
          </a:p>
          <a:p>
            <a:pPr lvl="1"/>
            <a:endParaRPr lang="en-AU"/>
          </a:p>
          <a:p>
            <a:pPr lvl="1"/>
            <a:endParaRPr lang="en-AU"/>
          </a:p>
          <a:p>
            <a:pPr lvl="1"/>
            <a:endParaRPr lang="en-AU"/>
          </a:p>
          <a:p>
            <a:pPr lvl="1"/>
            <a:endParaRPr lang="en-AU"/>
          </a:p>
          <a:p>
            <a:pPr lvl="1"/>
            <a:endParaRPr lang="en-AU"/>
          </a:p>
          <a:p>
            <a:pPr lvl="1"/>
            <a:endParaRPr lang="en-AU"/>
          </a:p>
          <a:p>
            <a:pPr lvl="1"/>
            <a:endParaRPr lang="en-AU"/>
          </a:p>
          <a:p>
            <a:pPr lvl="1"/>
            <a:endParaRPr lang="en-AU"/>
          </a:p>
          <a:p>
            <a:pPr lvl="1"/>
            <a:r>
              <a:rPr lang="en-AU" i="1"/>
              <a:t>Code Analysis is included in Visual Studio</a:t>
            </a:r>
          </a:p>
        </p:txBody>
      </p:sp>
      <p:pic>
        <p:nvPicPr>
          <p:cNvPr id="2050" name="Picture 2" descr="C:\Users\granth\AppData\Local\Temp\SNAGHTML252f4e6.PNG">
            <a:extLst>
              <a:ext uri="{FF2B5EF4-FFF2-40B4-BE49-F238E27FC236}">
                <a16:creationId xmlns:a16="http://schemas.microsoft.com/office/drawing/2014/main" id="{8E3D7A00-BE21-4DD7-AC67-FDDD067B5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239" y="2491343"/>
            <a:ext cx="10215523" cy="315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386143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WebScout</a:t>
            </a:r>
          </a:p>
        </p:txBody>
      </p:sp>
      <p:sp>
        <p:nvSpPr>
          <p:cNvPr id="6" name="Text Placeholder 5"/>
          <p:cNvSpPr>
            <a:spLocks noGrp="1"/>
          </p:cNvSpPr>
          <p:nvPr>
            <p:ph type="body" sz="quarter" idx="10"/>
          </p:nvPr>
        </p:nvSpPr>
        <p:spPr>
          <a:xfrm>
            <a:off x="269239" y="1189495"/>
            <a:ext cx="11653523" cy="5521592"/>
          </a:xfrm>
        </p:spPr>
        <p:txBody>
          <a:bodyPr/>
          <a:lstStyle/>
          <a:p>
            <a:pPr lvl="1"/>
            <a:r>
              <a:rPr lang="en-US"/>
              <a:t>A web application vulnerability scanning service that checks for OWASP Top 10, Privacy, SDL, SQL Injection and Cross-Site Scripting (XSS) issues.</a:t>
            </a:r>
          </a:p>
          <a:p>
            <a:pPr lvl="1"/>
            <a:endParaRPr lang="en-US"/>
          </a:p>
          <a:p>
            <a:pPr lvl="1"/>
            <a:endParaRPr lang="en-US"/>
          </a:p>
          <a:p>
            <a:pPr lvl="1"/>
            <a:endParaRPr lang="en-US"/>
          </a:p>
          <a:p>
            <a:pPr lvl="1"/>
            <a:endParaRPr lang="en-US"/>
          </a:p>
          <a:p>
            <a:pPr lvl="1"/>
            <a:endParaRPr lang="en-US"/>
          </a:p>
          <a:p>
            <a:pPr lvl="1"/>
            <a:endParaRPr lang="en-US"/>
          </a:p>
          <a:p>
            <a:pPr lvl="1"/>
            <a:endParaRPr lang="en-US"/>
          </a:p>
          <a:p>
            <a:pPr lvl="1"/>
            <a:endParaRPr lang="en-US"/>
          </a:p>
          <a:p>
            <a:pPr lvl="1"/>
            <a:r>
              <a:rPr lang="en-AU"/>
              <a:t>SDL checks include: </a:t>
            </a:r>
            <a:r>
              <a:rPr lang="en-AU">
                <a:solidFill>
                  <a:schemeClr val="accent2"/>
                </a:solidFill>
              </a:rPr>
              <a:t>Banned Library Version, Blind SQL Injection, Clients Cross-Domain Policy Files</a:t>
            </a:r>
          </a:p>
          <a:p>
            <a:pPr lvl="1"/>
            <a:r>
              <a:rPr lang="en-AU">
                <a:solidFill>
                  <a:schemeClr val="accent2"/>
                </a:solidFill>
              </a:rPr>
              <a:t>Cross-site tracing (XST), DOM based Cross-site scripting (XSS), Header Checks, </a:t>
            </a:r>
            <a:r>
              <a:rPr lang="en-AU" err="1">
                <a:solidFill>
                  <a:schemeClr val="accent2"/>
                </a:solidFill>
              </a:rPr>
              <a:t>HttpOnly</a:t>
            </a:r>
            <a:r>
              <a:rPr lang="en-AU">
                <a:solidFill>
                  <a:schemeClr val="accent2"/>
                </a:solidFill>
              </a:rPr>
              <a:t> attribute, JS Document Domain, Persistent Cross-site scripting (XSS), Reflected Cross-site scripting (XSS), Remote Resource Inclusion, Secure attribute, SQL Information Leakage, SQL Injection, SQL injection </a:t>
            </a:r>
            <a:r>
              <a:rPr lang="en-AU" err="1">
                <a:solidFill>
                  <a:schemeClr val="accent2"/>
                </a:solidFill>
              </a:rPr>
              <a:t>Auth</a:t>
            </a:r>
            <a:r>
              <a:rPr lang="en-AU">
                <a:solidFill>
                  <a:schemeClr val="accent2"/>
                </a:solidFill>
              </a:rPr>
              <a:t> Bypass, SQL Parameter Check, &amp; </a:t>
            </a:r>
            <a:r>
              <a:rPr lang="en-AU" err="1">
                <a:solidFill>
                  <a:schemeClr val="accent2"/>
                </a:solidFill>
              </a:rPr>
              <a:t>Unvalidated</a:t>
            </a:r>
            <a:r>
              <a:rPr lang="en-AU">
                <a:solidFill>
                  <a:schemeClr val="accent2"/>
                </a:solidFill>
              </a:rPr>
              <a:t> URL Redirect</a:t>
            </a:r>
          </a:p>
          <a:p>
            <a:pPr lvl="1"/>
            <a:endParaRPr lang="en-US"/>
          </a:p>
          <a:p>
            <a:pPr lvl="1"/>
            <a:r>
              <a:rPr lang="en-US" i="1"/>
              <a:t>Microsoft internal only abstraction over 3</a:t>
            </a:r>
            <a:r>
              <a:rPr lang="en-US" i="1" baseline="30000"/>
              <a:t>rd</a:t>
            </a:r>
            <a:r>
              <a:rPr lang="en-US" i="1"/>
              <a:t> party technologies Microsoft has licensed (Rapid7 </a:t>
            </a:r>
            <a:r>
              <a:rPr lang="en-US" i="1" err="1"/>
              <a:t>Appspider</a:t>
            </a:r>
            <a:r>
              <a:rPr lang="en-US" i="1"/>
              <a:t>)</a:t>
            </a:r>
          </a:p>
        </p:txBody>
      </p:sp>
      <p:pic>
        <p:nvPicPr>
          <p:cNvPr id="2" name="Picture 1">
            <a:extLst>
              <a:ext uri="{FF2B5EF4-FFF2-40B4-BE49-F238E27FC236}">
                <a16:creationId xmlns:a16="http://schemas.microsoft.com/office/drawing/2014/main" id="{7053DD3D-7469-487F-A21E-1EE3B4170E00}"/>
              </a:ext>
            </a:extLst>
          </p:cNvPr>
          <p:cNvPicPr>
            <a:picLocks noChangeAspect="1"/>
          </p:cNvPicPr>
          <p:nvPr/>
        </p:nvPicPr>
        <p:blipFill>
          <a:blip r:embed="rId3"/>
          <a:stretch>
            <a:fillRect/>
          </a:stretch>
        </p:blipFill>
        <p:spPr>
          <a:xfrm>
            <a:off x="736797" y="1903425"/>
            <a:ext cx="10718407" cy="2595572"/>
          </a:xfrm>
          <a:prstGeom prst="rect">
            <a:avLst/>
          </a:prstGeom>
        </p:spPr>
      </p:pic>
    </p:spTree>
    <p:extLst>
      <p:ext uri="{BB962C8B-B14F-4D97-AF65-F5344CB8AC3E}">
        <p14:creationId xmlns:p14="http://schemas.microsoft.com/office/powerpoint/2010/main" val="72936680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err="1"/>
              <a:t>SSLScanner</a:t>
            </a:r>
            <a:endParaRPr lang="en-US"/>
          </a:p>
        </p:txBody>
      </p:sp>
      <p:sp>
        <p:nvSpPr>
          <p:cNvPr id="6" name="Text Placeholder 5"/>
          <p:cNvSpPr>
            <a:spLocks noGrp="1"/>
          </p:cNvSpPr>
          <p:nvPr>
            <p:ph type="body" sz="quarter" idx="10"/>
          </p:nvPr>
        </p:nvSpPr>
        <p:spPr>
          <a:xfrm>
            <a:off x="269239" y="1189495"/>
            <a:ext cx="11653523" cy="5581937"/>
          </a:xfrm>
        </p:spPr>
        <p:txBody>
          <a:bodyPr/>
          <a:lstStyle/>
          <a:p>
            <a:pPr lvl="1"/>
            <a:r>
              <a:rPr lang="en-US"/>
              <a:t>Check TLS / SSL configuration of servers to ensure they comply with Microsoft’s encryption-in-transit policies.</a:t>
            </a:r>
            <a:br>
              <a:rPr lang="en-US"/>
            </a:br>
            <a:r>
              <a:rPr lang="en-US"/>
              <a:t>These include: 2048-bit key lengths, Perfect Forward Secrecy ciphers, HTTP Strict Transport Security headers (HSTS) and insecure protocols disabled.</a:t>
            </a:r>
            <a:endParaRPr lang="en-AU"/>
          </a:p>
          <a:p>
            <a:pPr lvl="1"/>
            <a:endParaRPr lang="en-AU"/>
          </a:p>
          <a:p>
            <a:pPr lvl="1"/>
            <a:endParaRPr lang="en-AU"/>
          </a:p>
          <a:p>
            <a:pPr lvl="1"/>
            <a:endParaRPr lang="en-AU"/>
          </a:p>
          <a:p>
            <a:pPr lvl="1"/>
            <a:endParaRPr lang="en-AU"/>
          </a:p>
          <a:p>
            <a:pPr lvl="1"/>
            <a:endParaRPr lang="en-AU"/>
          </a:p>
          <a:p>
            <a:pPr lvl="1"/>
            <a:endParaRPr lang="en-AU"/>
          </a:p>
          <a:p>
            <a:pPr lvl="1"/>
            <a:endParaRPr lang="en-AU"/>
          </a:p>
          <a:p>
            <a:pPr lvl="1"/>
            <a:endParaRPr lang="en-AU"/>
          </a:p>
          <a:p>
            <a:pPr lvl="1"/>
            <a:endParaRPr lang="en-AU"/>
          </a:p>
          <a:p>
            <a:pPr lvl="1"/>
            <a:endParaRPr lang="en-AU"/>
          </a:p>
          <a:p>
            <a:pPr lvl="1"/>
            <a:endParaRPr lang="en-AU"/>
          </a:p>
          <a:p>
            <a:pPr lvl="1"/>
            <a:endParaRPr lang="en-AU"/>
          </a:p>
          <a:p>
            <a:pPr lvl="1"/>
            <a:r>
              <a:rPr lang="en-US" i="1"/>
              <a:t>Microsoft internal only equivalent of Qualys https://www.ssllabs.com/ssltest/</a:t>
            </a:r>
            <a:endParaRPr lang="en-US"/>
          </a:p>
        </p:txBody>
      </p:sp>
      <p:pic>
        <p:nvPicPr>
          <p:cNvPr id="2" name="Picture 1">
            <a:extLst>
              <a:ext uri="{FF2B5EF4-FFF2-40B4-BE49-F238E27FC236}">
                <a16:creationId xmlns:a16="http://schemas.microsoft.com/office/drawing/2014/main" id="{A6F0BF7F-18FB-4D16-A8BB-622B819D24B1}"/>
              </a:ext>
            </a:extLst>
          </p:cNvPr>
          <p:cNvPicPr>
            <a:picLocks noChangeAspect="1"/>
          </p:cNvPicPr>
          <p:nvPr/>
        </p:nvPicPr>
        <p:blipFill>
          <a:blip r:embed="rId3"/>
          <a:stretch>
            <a:fillRect/>
          </a:stretch>
        </p:blipFill>
        <p:spPr>
          <a:xfrm>
            <a:off x="815812" y="3125847"/>
            <a:ext cx="10560377" cy="2324454"/>
          </a:xfrm>
          <a:prstGeom prst="rect">
            <a:avLst/>
          </a:prstGeom>
        </p:spPr>
      </p:pic>
    </p:spTree>
    <p:extLst>
      <p:ext uri="{BB962C8B-B14F-4D97-AF65-F5344CB8AC3E}">
        <p14:creationId xmlns:p14="http://schemas.microsoft.com/office/powerpoint/2010/main" val="327412564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87461-C146-4544-93E2-E5854CE103E1}"/>
              </a:ext>
            </a:extLst>
          </p:cNvPr>
          <p:cNvSpPr>
            <a:spLocks noGrp="1"/>
          </p:cNvSpPr>
          <p:nvPr>
            <p:ph type="title"/>
          </p:nvPr>
        </p:nvSpPr>
        <p:spPr/>
        <p:txBody>
          <a:bodyPr/>
          <a:lstStyle/>
          <a:p>
            <a:r>
              <a:rPr lang="en-US"/>
              <a:t>The Two Widest Back Doors</a:t>
            </a:r>
          </a:p>
        </p:txBody>
      </p:sp>
      <p:sp>
        <p:nvSpPr>
          <p:cNvPr id="3" name="Text Placeholder 2">
            <a:extLst>
              <a:ext uri="{FF2B5EF4-FFF2-40B4-BE49-F238E27FC236}">
                <a16:creationId xmlns:a16="http://schemas.microsoft.com/office/drawing/2014/main" id="{E489F5AF-A26B-423F-BEDD-B3A9EB271C1E}"/>
              </a:ext>
            </a:extLst>
          </p:cNvPr>
          <p:cNvSpPr>
            <a:spLocks noGrp="1"/>
          </p:cNvSpPr>
          <p:nvPr>
            <p:ph type="body" sz="quarter" idx="14"/>
          </p:nvPr>
        </p:nvSpPr>
        <p:spPr/>
        <p:txBody>
          <a:bodyPr/>
          <a:lstStyle/>
          <a:p>
            <a:pPr marL="742950" indent="-742950">
              <a:buFont typeface="+mj-lt"/>
              <a:buAutoNum type="arabicPeriod"/>
            </a:pPr>
            <a:r>
              <a:rPr lang="en-US"/>
              <a:t>Credential Theft</a:t>
            </a:r>
          </a:p>
          <a:p>
            <a:pPr marL="742950" indent="-742950">
              <a:buFont typeface="+mj-lt"/>
              <a:buAutoNum type="arabicPeriod"/>
            </a:pPr>
            <a:r>
              <a:rPr lang="en-US"/>
              <a:t>Finding Known Vulnerabilities</a:t>
            </a:r>
          </a:p>
        </p:txBody>
      </p:sp>
    </p:spTree>
    <p:extLst>
      <p:ext uri="{BB962C8B-B14F-4D97-AF65-F5344CB8AC3E}">
        <p14:creationId xmlns:p14="http://schemas.microsoft.com/office/powerpoint/2010/main" val="8056622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83B76-9D7E-4556-BD04-AF86EA9E2243}"/>
              </a:ext>
            </a:extLst>
          </p:cNvPr>
          <p:cNvSpPr>
            <a:spLocks noGrp="1"/>
          </p:cNvSpPr>
          <p:nvPr>
            <p:ph type="title"/>
          </p:nvPr>
        </p:nvSpPr>
        <p:spPr/>
        <p:txBody>
          <a:bodyPr/>
          <a:lstStyle/>
          <a:p>
            <a:r>
              <a:rPr lang="en-US"/>
              <a:t>No Standing Permissions</a:t>
            </a:r>
          </a:p>
        </p:txBody>
      </p:sp>
      <p:sp>
        <p:nvSpPr>
          <p:cNvPr id="5" name="Content Placeholder 4">
            <a:extLst>
              <a:ext uri="{FF2B5EF4-FFF2-40B4-BE49-F238E27FC236}">
                <a16:creationId xmlns:a16="http://schemas.microsoft.com/office/drawing/2014/main" id="{0AB8A350-A7AA-430A-A6A3-EF379350AC74}"/>
              </a:ext>
            </a:extLst>
          </p:cNvPr>
          <p:cNvSpPr>
            <a:spLocks noGrp="1"/>
          </p:cNvSpPr>
          <p:nvPr>
            <p:ph idx="1"/>
          </p:nvPr>
        </p:nvSpPr>
        <p:spPr>
          <a:xfrm>
            <a:off x="269241" y="1189178"/>
            <a:ext cx="11653521" cy="2718821"/>
          </a:xfrm>
        </p:spPr>
        <p:txBody>
          <a:bodyPr/>
          <a:lstStyle/>
          <a:p>
            <a:pPr lvl="0"/>
            <a:r>
              <a:rPr lang="en-US"/>
              <a:t>No access to production</a:t>
            </a:r>
          </a:p>
          <a:p>
            <a:pPr lvl="0"/>
            <a:r>
              <a:rPr lang="en-US"/>
              <a:t>JIT tokens only</a:t>
            </a:r>
          </a:p>
          <a:p>
            <a:pPr lvl="1"/>
            <a:r>
              <a:rPr lang="en-US"/>
              <a:t>PowerShell Just Enough Administration</a:t>
            </a:r>
          </a:p>
          <a:p>
            <a:pPr lvl="0"/>
            <a:r>
              <a:rPr lang="en-US"/>
              <a:t>Secure Workstation only</a:t>
            </a:r>
          </a:p>
        </p:txBody>
      </p:sp>
    </p:spTree>
    <p:extLst>
      <p:ext uri="{BB962C8B-B14F-4D97-AF65-F5344CB8AC3E}">
        <p14:creationId xmlns:p14="http://schemas.microsoft.com/office/powerpoint/2010/main" val="39002627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03386-BC3E-4A6B-86C3-DB8B7DBBC5B0}"/>
              </a:ext>
            </a:extLst>
          </p:cNvPr>
          <p:cNvSpPr>
            <a:spLocks noGrp="1"/>
          </p:cNvSpPr>
          <p:nvPr>
            <p:ph type="title"/>
          </p:nvPr>
        </p:nvSpPr>
        <p:spPr/>
        <p:txBody>
          <a:bodyPr/>
          <a:lstStyle/>
          <a:p>
            <a:r>
              <a:rPr lang="en-US"/>
              <a:t>In Production</a:t>
            </a:r>
          </a:p>
        </p:txBody>
      </p:sp>
      <p:sp>
        <p:nvSpPr>
          <p:cNvPr id="5" name="Content Placeholder 4">
            <a:extLst>
              <a:ext uri="{FF2B5EF4-FFF2-40B4-BE49-F238E27FC236}">
                <a16:creationId xmlns:a16="http://schemas.microsoft.com/office/drawing/2014/main" id="{58CE8C05-ECBB-4B8F-A386-84B5579F2412}"/>
              </a:ext>
            </a:extLst>
          </p:cNvPr>
          <p:cNvSpPr>
            <a:spLocks noGrp="1"/>
          </p:cNvSpPr>
          <p:nvPr>
            <p:ph idx="1"/>
          </p:nvPr>
        </p:nvSpPr>
        <p:spPr/>
        <p:txBody>
          <a:bodyPr>
            <a:normAutofit fontScale="77500" lnSpcReduction="20000"/>
          </a:bodyPr>
          <a:lstStyle/>
          <a:p>
            <a:pPr lvl="0"/>
            <a:r>
              <a:rPr lang="en-US"/>
              <a:t>Content Security Policy to prevent XSS</a:t>
            </a:r>
          </a:p>
          <a:p>
            <a:pPr lvl="0"/>
            <a:r>
              <a:rPr lang="en-US"/>
              <a:t>Machines always patched to latest security patches and virus detection</a:t>
            </a:r>
          </a:p>
          <a:p>
            <a:pPr lvl="0"/>
            <a:r>
              <a:rPr lang="en-US"/>
              <a:t>Only approved and signed binaries allowed to run (AppLocker)</a:t>
            </a:r>
          </a:p>
          <a:p>
            <a:pPr lvl="0"/>
            <a:r>
              <a:rPr lang="en-US"/>
              <a:t>Machines monitored for unexpected user / group changes</a:t>
            </a:r>
          </a:p>
          <a:p>
            <a:pPr lvl="0"/>
            <a:r>
              <a:rPr lang="en-US"/>
              <a:t>Monitor various </a:t>
            </a:r>
            <a:r>
              <a:rPr lang="en-US" err="1"/>
              <a:t>auth</a:t>
            </a:r>
            <a:r>
              <a:rPr lang="en-US"/>
              <a:t> schemes to look for suspicious patterns</a:t>
            </a:r>
          </a:p>
          <a:p>
            <a:pPr lvl="0"/>
            <a:r>
              <a:rPr lang="en-US"/>
              <a:t>Host Intrusion Detection System</a:t>
            </a:r>
          </a:p>
          <a:p>
            <a:pPr lvl="0"/>
            <a:r>
              <a:rPr lang="en-US"/>
              <a:t>Threat Detection</a:t>
            </a:r>
          </a:p>
          <a:p>
            <a:pPr lvl="0"/>
            <a:r>
              <a:rPr lang="en-US"/>
              <a:t>Security Incident Response &amp; Management</a:t>
            </a:r>
          </a:p>
          <a:p>
            <a:pPr lvl="0"/>
            <a:r>
              <a:rPr lang="en-US"/>
              <a:t>WAF</a:t>
            </a:r>
          </a:p>
          <a:p>
            <a:pPr lvl="0"/>
            <a:r>
              <a:rPr lang="en-US"/>
              <a:t>Threat Intelligence</a:t>
            </a:r>
          </a:p>
          <a:p>
            <a:pPr lvl="0"/>
            <a:r>
              <a:rPr lang="en-US"/>
              <a:t>Others…</a:t>
            </a:r>
          </a:p>
          <a:p>
            <a:pPr lvl="0"/>
            <a:r>
              <a:rPr lang="en-US"/>
              <a:t> </a:t>
            </a:r>
          </a:p>
          <a:p>
            <a:endParaRPr lang="en-US"/>
          </a:p>
        </p:txBody>
      </p:sp>
    </p:spTree>
    <p:extLst>
      <p:ext uri="{BB962C8B-B14F-4D97-AF65-F5344CB8AC3E}">
        <p14:creationId xmlns:p14="http://schemas.microsoft.com/office/powerpoint/2010/main" val="38592934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724071-AC7B-4A67-934B-CD7F9074580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573"/>
            <a:ext cx="12192000" cy="18558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10929D-18F3-408D-A934-DFA69EB1569D}"/>
              </a:ext>
            </a:extLst>
          </p:cNvPr>
          <p:cNvSpPr>
            <a:spLocks noGrp="1"/>
          </p:cNvSpPr>
          <p:nvPr>
            <p:ph type="title"/>
          </p:nvPr>
        </p:nvSpPr>
        <p:spPr>
          <a:xfrm>
            <a:off x="838200" y="365125"/>
            <a:ext cx="10515600" cy="1325563"/>
          </a:xfrm>
        </p:spPr>
        <p:txBody>
          <a:bodyPr>
            <a:normAutofit/>
          </a:bodyPr>
          <a:lstStyle/>
          <a:p>
            <a:r>
              <a:rPr lang="en-US">
                <a:solidFill>
                  <a:schemeClr val="bg1"/>
                </a:solidFill>
              </a:rPr>
              <a:t>Practices Summary</a:t>
            </a:r>
          </a:p>
        </p:txBody>
      </p:sp>
      <p:graphicFrame>
        <p:nvGraphicFramePr>
          <p:cNvPr id="5" name="Content Placeholder 2">
            <a:extLst>
              <a:ext uri="{FF2B5EF4-FFF2-40B4-BE49-F238E27FC236}">
                <a16:creationId xmlns:a16="http://schemas.microsoft.com/office/drawing/2014/main" id="{EC392A12-1B54-47CC-B92D-7AA5F634CD95}"/>
              </a:ext>
            </a:extLst>
          </p:cNvPr>
          <p:cNvGraphicFramePr>
            <a:graphicFrameLocks noGrp="1"/>
          </p:cNvGraphicFramePr>
          <p:nvPr>
            <p:ph idx="1"/>
            <p:extLst>
              <p:ext uri="{D42A27DB-BD31-4B8C-83A1-F6EECF244321}">
                <p14:modId xmlns:p14="http://schemas.microsoft.com/office/powerpoint/2010/main" val="1480909815"/>
              </p:ext>
            </p:extLst>
          </p:nvPr>
        </p:nvGraphicFramePr>
        <p:xfrm>
          <a:off x="838200" y="2500291"/>
          <a:ext cx="10515600" cy="36766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5232451"/>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724071-AC7B-4A67-934B-CD7F9074580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573"/>
            <a:ext cx="12192000" cy="18558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10929D-18F3-408D-A934-DFA69EB1569D}"/>
              </a:ext>
            </a:extLst>
          </p:cNvPr>
          <p:cNvSpPr>
            <a:spLocks noGrp="1"/>
          </p:cNvSpPr>
          <p:nvPr>
            <p:ph type="title"/>
          </p:nvPr>
        </p:nvSpPr>
        <p:spPr>
          <a:xfrm>
            <a:off x="838200" y="365125"/>
            <a:ext cx="10515600" cy="1325563"/>
          </a:xfrm>
        </p:spPr>
        <p:txBody>
          <a:bodyPr>
            <a:normAutofit/>
          </a:bodyPr>
          <a:lstStyle/>
          <a:p>
            <a:r>
              <a:rPr lang="en-US">
                <a:solidFill>
                  <a:schemeClr val="bg1"/>
                </a:solidFill>
              </a:rPr>
              <a:t>Practices Summary</a:t>
            </a:r>
          </a:p>
        </p:txBody>
      </p:sp>
      <p:graphicFrame>
        <p:nvGraphicFramePr>
          <p:cNvPr id="5" name="Content Placeholder 2">
            <a:extLst>
              <a:ext uri="{FF2B5EF4-FFF2-40B4-BE49-F238E27FC236}">
                <a16:creationId xmlns:a16="http://schemas.microsoft.com/office/drawing/2014/main" id="{EC392A12-1B54-47CC-B92D-7AA5F634CD95}"/>
              </a:ext>
            </a:extLst>
          </p:cNvPr>
          <p:cNvGraphicFramePr>
            <a:graphicFrameLocks noGrp="1"/>
          </p:cNvGraphicFramePr>
          <p:nvPr>
            <p:ph idx="1"/>
          </p:nvPr>
        </p:nvGraphicFramePr>
        <p:xfrm>
          <a:off x="838200" y="2500291"/>
          <a:ext cx="10515600" cy="36766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21532777"/>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9B8486-707F-4957-878A-D4A09AF2857E}"/>
              </a:ext>
            </a:extLst>
          </p:cNvPr>
          <p:cNvSpPr txBox="1"/>
          <p:nvPr/>
        </p:nvSpPr>
        <p:spPr>
          <a:xfrm>
            <a:off x="801565" y="2511298"/>
            <a:ext cx="4453576" cy="1267169"/>
          </a:xfrm>
          <a:prstGeom prst="rect">
            <a:avLst/>
          </a:prstGeom>
          <a:noFill/>
        </p:spPr>
        <p:txBody>
          <a:bodyPr wrap="none" lIns="179285" tIns="143428" rIns="179285" bIns="143428" rtlCol="0">
            <a:spAutoFit/>
          </a:bodyPr>
          <a:lstStyle/>
          <a:p>
            <a:pPr>
              <a:lnSpc>
                <a:spcPct val="90000"/>
              </a:lnSpc>
              <a:spcAft>
                <a:spcPts val="588"/>
              </a:spcAft>
            </a:pPr>
            <a:r>
              <a:rPr lang="en-GB" sz="7058">
                <a:gradFill>
                  <a:gsLst>
                    <a:gs pos="2917">
                      <a:schemeClr val="tx1"/>
                    </a:gs>
                    <a:gs pos="30000">
                      <a:schemeClr val="tx1"/>
                    </a:gs>
                  </a:gsLst>
                  <a:lin ang="5400000" scaled="0"/>
                </a:gradFill>
              </a:rPr>
              <a:t>Thank you!</a:t>
            </a:r>
            <a:endParaRPr lang="en-US" sz="7058" err="1">
              <a:gradFill>
                <a:gsLst>
                  <a:gs pos="2917">
                    <a:schemeClr val="tx1"/>
                  </a:gs>
                  <a:gs pos="30000">
                    <a:schemeClr val="tx1"/>
                  </a:gs>
                </a:gsLst>
                <a:lin ang="5400000" scaled="0"/>
              </a:gradFill>
            </a:endParaRPr>
          </a:p>
        </p:txBody>
      </p:sp>
      <p:cxnSp>
        <p:nvCxnSpPr>
          <p:cNvPr id="4" name="Straight Connector 3">
            <a:extLst>
              <a:ext uri="{FF2B5EF4-FFF2-40B4-BE49-F238E27FC236}">
                <a16:creationId xmlns:a16="http://schemas.microsoft.com/office/drawing/2014/main" id="{50763400-9596-4D3A-B010-0227E692DC48}"/>
              </a:ext>
            </a:extLst>
          </p:cNvPr>
          <p:cNvCxnSpPr/>
          <p:nvPr/>
        </p:nvCxnSpPr>
        <p:spPr>
          <a:xfrm>
            <a:off x="6801925" y="1028856"/>
            <a:ext cx="0" cy="472969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71D7BE1-102C-4C27-965B-ECEFADBF130D}"/>
              </a:ext>
            </a:extLst>
          </p:cNvPr>
          <p:cNvSpPr txBox="1"/>
          <p:nvPr/>
        </p:nvSpPr>
        <p:spPr>
          <a:xfrm>
            <a:off x="7507849" y="2201885"/>
            <a:ext cx="3783921" cy="2072838"/>
          </a:xfrm>
          <a:prstGeom prst="rect">
            <a:avLst/>
          </a:prstGeom>
          <a:noFill/>
        </p:spPr>
        <p:txBody>
          <a:bodyPr wrap="square" lIns="179285" tIns="143428" rIns="179285" bIns="143428" rtlCol="0">
            <a:spAutoFit/>
          </a:bodyPr>
          <a:lstStyle/>
          <a:p>
            <a:pPr>
              <a:lnSpc>
                <a:spcPct val="90000"/>
              </a:lnSpc>
              <a:spcAft>
                <a:spcPts val="588"/>
              </a:spcAft>
            </a:pPr>
            <a:r>
              <a:rPr lang="en-GB" sz="3529">
                <a:gradFill>
                  <a:gsLst>
                    <a:gs pos="2917">
                      <a:schemeClr val="tx1"/>
                    </a:gs>
                    <a:gs pos="30000">
                      <a:schemeClr val="tx1"/>
                    </a:gs>
                  </a:gsLst>
                  <a:lin ang="5400000" scaled="0"/>
                </a:gradFill>
              </a:rPr>
              <a:t>Sudharshan </a:t>
            </a:r>
            <a:r>
              <a:rPr lang="en-GB" sz="3529" err="1">
                <a:gradFill>
                  <a:gsLst>
                    <a:gs pos="2917">
                      <a:schemeClr val="tx1"/>
                    </a:gs>
                    <a:gs pos="30000">
                      <a:schemeClr val="tx1"/>
                    </a:gs>
                  </a:gsLst>
                  <a:lin ang="5400000" scaled="0"/>
                </a:gradFill>
              </a:rPr>
              <a:t>Bommu</a:t>
            </a:r>
            <a:endParaRPr lang="en-GB" sz="2353">
              <a:gradFill>
                <a:gsLst>
                  <a:gs pos="2917">
                    <a:schemeClr val="tx1"/>
                  </a:gs>
                  <a:gs pos="30000">
                    <a:schemeClr val="tx1"/>
                  </a:gs>
                </a:gsLst>
                <a:lin ang="5400000" scaled="0"/>
              </a:gradFill>
            </a:endParaRPr>
          </a:p>
          <a:p>
            <a:pPr>
              <a:lnSpc>
                <a:spcPct val="90000"/>
              </a:lnSpc>
              <a:spcAft>
                <a:spcPts val="588"/>
              </a:spcAft>
            </a:pPr>
            <a:endParaRPr lang="en-GB" sz="2353">
              <a:gradFill>
                <a:gsLst>
                  <a:gs pos="2917">
                    <a:schemeClr val="tx1"/>
                  </a:gs>
                  <a:gs pos="30000">
                    <a:schemeClr val="tx1"/>
                  </a:gs>
                </a:gsLst>
                <a:lin ang="5400000" scaled="0"/>
              </a:gradFill>
            </a:endParaRPr>
          </a:p>
          <a:p>
            <a:pPr>
              <a:lnSpc>
                <a:spcPct val="90000"/>
              </a:lnSpc>
              <a:spcAft>
                <a:spcPts val="588"/>
              </a:spcAft>
            </a:pPr>
            <a:r>
              <a:rPr lang="en-US" sz="2353">
                <a:gradFill>
                  <a:gsLst>
                    <a:gs pos="2917">
                      <a:schemeClr val="tx1"/>
                    </a:gs>
                    <a:gs pos="30000">
                      <a:schemeClr val="tx1"/>
                    </a:gs>
                  </a:gsLst>
                  <a:lin ang="5400000" scaled="0"/>
                </a:gradFill>
              </a:rPr>
              <a:t>subommu@</a:t>
            </a:r>
            <a:r>
              <a:rPr lang="en-US" sz="2353" err="1">
                <a:gradFill>
                  <a:gsLst>
                    <a:gs pos="2917">
                      <a:schemeClr val="tx1"/>
                    </a:gs>
                    <a:gs pos="30000">
                      <a:schemeClr val="tx1"/>
                    </a:gs>
                  </a:gsLst>
                  <a:lin ang="5400000" scaled="0"/>
                </a:gradFill>
              </a:rPr>
              <a:t>microsoft.com</a:t>
            </a:r>
            <a:endParaRPr lang="en-US" sz="2353">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4147746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9B8486-707F-4957-878A-D4A09AF2857E}"/>
              </a:ext>
            </a:extLst>
          </p:cNvPr>
          <p:cNvSpPr txBox="1"/>
          <p:nvPr/>
        </p:nvSpPr>
        <p:spPr>
          <a:xfrm>
            <a:off x="801565" y="2511298"/>
            <a:ext cx="6288951" cy="1267169"/>
          </a:xfrm>
          <a:prstGeom prst="rect">
            <a:avLst/>
          </a:prstGeom>
          <a:noFill/>
        </p:spPr>
        <p:txBody>
          <a:bodyPr wrap="none" lIns="179285" tIns="143428" rIns="179285" bIns="143428" rtlCol="0">
            <a:spAutoFit/>
          </a:bodyPr>
          <a:lstStyle/>
          <a:p>
            <a:pPr>
              <a:lnSpc>
                <a:spcPct val="90000"/>
              </a:lnSpc>
              <a:spcAft>
                <a:spcPts val="588"/>
              </a:spcAft>
            </a:pPr>
            <a:r>
              <a:rPr lang="en-GB" sz="7058">
                <a:gradFill>
                  <a:gsLst>
                    <a:gs pos="2917">
                      <a:schemeClr val="tx1"/>
                    </a:gs>
                    <a:gs pos="30000">
                      <a:schemeClr val="tx1"/>
                    </a:gs>
                  </a:gsLst>
                  <a:lin ang="5400000" scaled="0"/>
                </a:gradFill>
              </a:rPr>
              <a:t>Credential Theft</a:t>
            </a:r>
            <a:endParaRPr lang="en-US" sz="7058">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026580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99156" y="-219942"/>
            <a:ext cx="10515600" cy="1325563"/>
          </a:xfrm>
        </p:spPr>
        <p:txBody>
          <a:bodyPr/>
          <a:lstStyle/>
          <a:p>
            <a:r>
              <a:rPr lang="en-AU"/>
              <a:t> Theft</a:t>
            </a:r>
            <a:r>
              <a:rPr lang="en-AU" baseline="0"/>
              <a:t> By Phishing</a:t>
            </a:r>
            <a:endParaRPr lang="en-AU"/>
          </a:p>
        </p:txBody>
      </p:sp>
      <p:sp>
        <p:nvSpPr>
          <p:cNvPr id="2" name="Footer Placeholder 1"/>
          <p:cNvSpPr>
            <a:spLocks noGrp="1"/>
          </p:cNvSpPr>
          <p:nvPr>
            <p:ph type="ftr" sz="quarter" idx="11"/>
          </p:nvPr>
        </p:nvSpPr>
        <p:spPr/>
        <p:txBody>
          <a:bodyPr/>
          <a:lstStyle/>
          <a:p>
            <a:r>
              <a:rPr lang="en-US"/>
              <a:t>MICROSOFT CONFIDENTIAL</a:t>
            </a:r>
          </a:p>
        </p:txBody>
      </p:sp>
      <p:pic>
        <p:nvPicPr>
          <p:cNvPr id="3" name="Picture 2"/>
          <p:cNvPicPr>
            <a:picLocks noChangeAspect="1"/>
          </p:cNvPicPr>
          <p:nvPr/>
        </p:nvPicPr>
        <p:blipFill>
          <a:blip r:embed="rId3"/>
          <a:stretch>
            <a:fillRect/>
          </a:stretch>
        </p:blipFill>
        <p:spPr>
          <a:xfrm>
            <a:off x="425032" y="2196789"/>
            <a:ext cx="6617117" cy="3743446"/>
          </a:xfrm>
          <a:prstGeom prst="rect">
            <a:avLst/>
          </a:prstGeom>
        </p:spPr>
      </p:pic>
      <p:pic>
        <p:nvPicPr>
          <p:cNvPr id="14" name="Picture 13"/>
          <p:cNvPicPr>
            <a:picLocks noChangeAspect="1"/>
          </p:cNvPicPr>
          <p:nvPr/>
        </p:nvPicPr>
        <p:blipFill rotWithShape="1">
          <a:blip r:embed="rId4"/>
          <a:srcRect l="19940" r="15241"/>
          <a:stretch/>
        </p:blipFill>
        <p:spPr>
          <a:xfrm>
            <a:off x="8391554" y="1690688"/>
            <a:ext cx="3375414" cy="3515010"/>
          </a:xfrm>
          <a:prstGeom prst="rect">
            <a:avLst/>
          </a:prstGeom>
        </p:spPr>
      </p:pic>
      <p:sp>
        <p:nvSpPr>
          <p:cNvPr id="18" name="TextBox 17"/>
          <p:cNvSpPr txBox="1"/>
          <p:nvPr/>
        </p:nvSpPr>
        <p:spPr>
          <a:xfrm>
            <a:off x="7276682" y="5205698"/>
            <a:ext cx="4716026" cy="1200329"/>
          </a:xfrm>
          <a:prstGeom prst="rect">
            <a:avLst/>
          </a:prstGeom>
          <a:noFill/>
        </p:spPr>
        <p:txBody>
          <a:bodyPr wrap="square" rtlCol="0">
            <a:spAutoFit/>
          </a:bodyPr>
          <a:lstStyle/>
          <a:p>
            <a:pPr marL="285750" indent="-285750">
              <a:buFont typeface="Arial" panose="020B0604020202020204" pitchFamily="34" charset="0"/>
              <a:buChar char="•"/>
            </a:pPr>
            <a:r>
              <a:rPr lang="en-US"/>
              <a:t>Total population of 524 people.</a:t>
            </a:r>
          </a:p>
          <a:p>
            <a:pPr marL="285750" indent="-285750">
              <a:buFont typeface="Arial" panose="020B0604020202020204" pitchFamily="34" charset="0"/>
              <a:buChar char="•"/>
            </a:pPr>
            <a:r>
              <a:rPr lang="en-US">
                <a:solidFill>
                  <a:srgbClr val="FF0000"/>
                </a:solidFill>
              </a:rPr>
              <a:t>220 people clicked on signup button. 37 people clicked on both phishing emails </a:t>
            </a:r>
          </a:p>
          <a:p>
            <a:pPr marL="285750" indent="-285750">
              <a:buFont typeface="Arial" panose="020B0604020202020204" pitchFamily="34" charset="0"/>
              <a:buChar char="•"/>
            </a:pPr>
            <a:r>
              <a:rPr lang="en-US">
                <a:solidFill>
                  <a:srgbClr val="FF0000"/>
                </a:solidFill>
              </a:rPr>
              <a:t>Only 11 people reported to as probable phish </a:t>
            </a:r>
          </a:p>
        </p:txBody>
      </p:sp>
      <p:sp>
        <p:nvSpPr>
          <p:cNvPr id="7" name="Textplatzhalter 6">
            <a:extLst>
              <a:ext uri="{FF2B5EF4-FFF2-40B4-BE49-F238E27FC236}">
                <a16:creationId xmlns:a16="http://schemas.microsoft.com/office/drawing/2014/main" id="{17892C7A-E5C0-4E05-A21D-635544A5E2AA}"/>
              </a:ext>
            </a:extLst>
          </p:cNvPr>
          <p:cNvSpPr>
            <a:spLocks noGrp="1"/>
          </p:cNvSpPr>
          <p:nvPr>
            <p:ph type="body" sz="quarter" idx="3"/>
          </p:nvPr>
        </p:nvSpPr>
        <p:spPr/>
        <p:txBody>
          <a:bodyPr/>
          <a:lstStyle/>
          <a:p>
            <a:endParaRPr lang="de-DE"/>
          </a:p>
        </p:txBody>
      </p:sp>
    </p:spTree>
    <p:extLst>
      <p:ext uri="{BB962C8B-B14F-4D97-AF65-F5344CB8AC3E}">
        <p14:creationId xmlns:p14="http://schemas.microsoft.com/office/powerpoint/2010/main" val="892836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A9B7B-D208-414B-92A1-69987197B0A0}"/>
              </a:ext>
            </a:extLst>
          </p:cNvPr>
          <p:cNvSpPr>
            <a:spLocks noGrp="1"/>
          </p:cNvSpPr>
          <p:nvPr>
            <p:ph type="title"/>
          </p:nvPr>
        </p:nvSpPr>
        <p:spPr>
          <a:xfrm>
            <a:off x="687371" y="225425"/>
            <a:ext cx="10515600" cy="1325563"/>
          </a:xfrm>
        </p:spPr>
        <p:txBody>
          <a:bodyPr/>
          <a:lstStyle/>
          <a:p>
            <a:r>
              <a:rPr lang="en-AU"/>
              <a:t>Another Source of Leak: Credentials in a File</a:t>
            </a:r>
            <a:endParaRPr lang="en-US"/>
          </a:p>
        </p:txBody>
      </p:sp>
      <p:sp>
        <p:nvSpPr>
          <p:cNvPr id="6" name="Content Placeholder 5">
            <a:extLst>
              <a:ext uri="{FF2B5EF4-FFF2-40B4-BE49-F238E27FC236}">
                <a16:creationId xmlns:a16="http://schemas.microsoft.com/office/drawing/2014/main" id="{84F70510-0595-47AF-93CF-0CCFB1DF4DE0}"/>
              </a:ext>
            </a:extLst>
          </p:cNvPr>
          <p:cNvSpPr>
            <a:spLocks noGrp="1"/>
          </p:cNvSpPr>
          <p:nvPr>
            <p:ph idx="1"/>
          </p:nvPr>
        </p:nvSpPr>
        <p:spPr/>
        <p:txBody>
          <a:bodyPr/>
          <a:lstStyle/>
          <a:p>
            <a:endParaRPr lang="en-US"/>
          </a:p>
        </p:txBody>
      </p:sp>
      <p:sp>
        <p:nvSpPr>
          <p:cNvPr id="3" name="Text Placeholder 2">
            <a:extLst>
              <a:ext uri="{FF2B5EF4-FFF2-40B4-BE49-F238E27FC236}">
                <a16:creationId xmlns:a16="http://schemas.microsoft.com/office/drawing/2014/main" id="{72435E0C-0391-49D7-ACBF-E0047AAAA4BE}"/>
              </a:ext>
            </a:extLst>
          </p:cNvPr>
          <p:cNvSpPr>
            <a:spLocks noGrp="1"/>
          </p:cNvSpPr>
          <p:nvPr>
            <p:ph type="body" sz="quarter" idx="4294967295"/>
          </p:nvPr>
        </p:nvSpPr>
        <p:spPr>
          <a:xfrm>
            <a:off x="687370" y="1189038"/>
            <a:ext cx="10964879" cy="723900"/>
          </a:xfrm>
        </p:spPr>
        <p:txBody>
          <a:bodyPr/>
          <a:lstStyle/>
          <a:p>
            <a:pPr marL="0" indent="0">
              <a:buNone/>
            </a:pPr>
            <a:r>
              <a:rPr lang="en-AU"/>
              <a:t>What do plaintext credentials look like?</a:t>
            </a:r>
            <a:endParaRPr lang="en-US"/>
          </a:p>
        </p:txBody>
      </p:sp>
      <p:pic>
        <p:nvPicPr>
          <p:cNvPr id="5" name="Picture 4">
            <a:extLst>
              <a:ext uri="{FF2B5EF4-FFF2-40B4-BE49-F238E27FC236}">
                <a16:creationId xmlns:a16="http://schemas.microsoft.com/office/drawing/2014/main" id="{117E63EF-D816-4367-A0D3-39E43E92A53F}"/>
              </a:ext>
            </a:extLst>
          </p:cNvPr>
          <p:cNvPicPr>
            <a:picLocks noChangeAspect="1"/>
          </p:cNvPicPr>
          <p:nvPr/>
        </p:nvPicPr>
        <p:blipFill>
          <a:blip r:embed="rId3"/>
          <a:stretch>
            <a:fillRect/>
          </a:stretch>
        </p:blipFill>
        <p:spPr>
          <a:xfrm>
            <a:off x="2002509" y="2549828"/>
            <a:ext cx="8186982" cy="3317883"/>
          </a:xfrm>
          <a:prstGeom prst="rect">
            <a:avLst/>
          </a:prstGeom>
        </p:spPr>
      </p:pic>
      <p:sp>
        <p:nvSpPr>
          <p:cNvPr id="4" name="TextBox 3">
            <a:extLst>
              <a:ext uri="{FF2B5EF4-FFF2-40B4-BE49-F238E27FC236}">
                <a16:creationId xmlns:a16="http://schemas.microsoft.com/office/drawing/2014/main" id="{35BE81FE-B8C8-4C8D-B982-EB07564681E1}"/>
              </a:ext>
            </a:extLst>
          </p:cNvPr>
          <p:cNvSpPr txBox="1"/>
          <p:nvPr/>
        </p:nvSpPr>
        <p:spPr>
          <a:xfrm>
            <a:off x="599023" y="6023828"/>
            <a:ext cx="8122913"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a:gradFill>
                  <a:gsLst>
                    <a:gs pos="2917">
                      <a:srgbClr val="505050"/>
                    </a:gs>
                    <a:gs pos="30000">
                      <a:srgbClr val="505050"/>
                    </a:gs>
                  </a:gsLst>
                  <a:lin ang="5400000" scaled="0"/>
                </a:gradFill>
                <a:latin typeface="Segoe UI"/>
              </a:rPr>
              <a:t>Every team seems to experience this one at the beginning.</a:t>
            </a:r>
          </a:p>
        </p:txBody>
      </p:sp>
    </p:spTree>
    <p:extLst>
      <p:ext uri="{BB962C8B-B14F-4D97-AF65-F5344CB8AC3E}">
        <p14:creationId xmlns:p14="http://schemas.microsoft.com/office/powerpoint/2010/main" val="2688316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EAF74-7744-43AB-8A08-156BCDFFFA38}"/>
              </a:ext>
            </a:extLst>
          </p:cNvPr>
          <p:cNvSpPr>
            <a:spLocks noGrp="1"/>
          </p:cNvSpPr>
          <p:nvPr>
            <p:ph type="title"/>
          </p:nvPr>
        </p:nvSpPr>
        <p:spPr/>
        <p:txBody>
          <a:bodyPr/>
          <a:lstStyle/>
          <a:p>
            <a:r>
              <a:rPr lang="en-US"/>
              <a:t>Example: Credentials in Code</a:t>
            </a:r>
          </a:p>
        </p:txBody>
      </p:sp>
      <p:pic>
        <p:nvPicPr>
          <p:cNvPr id="4" name="Picture 3">
            <a:extLst>
              <a:ext uri="{FF2B5EF4-FFF2-40B4-BE49-F238E27FC236}">
                <a16:creationId xmlns:a16="http://schemas.microsoft.com/office/drawing/2014/main" id="{8FFF9A15-AF29-4503-BD7E-804E112FEF0F}"/>
              </a:ext>
            </a:extLst>
          </p:cNvPr>
          <p:cNvPicPr>
            <a:picLocks noChangeAspect="1"/>
          </p:cNvPicPr>
          <p:nvPr/>
        </p:nvPicPr>
        <p:blipFill>
          <a:blip r:embed="rId3"/>
          <a:stretch>
            <a:fillRect/>
          </a:stretch>
        </p:blipFill>
        <p:spPr>
          <a:xfrm>
            <a:off x="838200" y="1690688"/>
            <a:ext cx="10515600" cy="4487112"/>
          </a:xfrm>
          <a:prstGeom prst="rect">
            <a:avLst/>
          </a:prstGeom>
        </p:spPr>
      </p:pic>
    </p:spTree>
    <p:extLst>
      <p:ext uri="{BB962C8B-B14F-4D97-AF65-F5344CB8AC3E}">
        <p14:creationId xmlns:p14="http://schemas.microsoft.com/office/powerpoint/2010/main" val="3280843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004DC-EB64-4527-8812-11C90955FD65}"/>
              </a:ext>
            </a:extLst>
          </p:cNvPr>
          <p:cNvSpPr>
            <a:spLocks noGrp="1"/>
          </p:cNvSpPr>
          <p:nvPr>
            <p:ph type="title"/>
          </p:nvPr>
        </p:nvSpPr>
        <p:spPr>
          <a:xfrm>
            <a:off x="90054" y="365125"/>
            <a:ext cx="2356262" cy="3993119"/>
          </a:xfrm>
        </p:spPr>
        <p:txBody>
          <a:bodyPr/>
          <a:lstStyle/>
          <a:p>
            <a:r>
              <a:rPr lang="en-US"/>
              <a:t>CredScan as Branch Policy on Pull Requests</a:t>
            </a:r>
          </a:p>
        </p:txBody>
      </p:sp>
      <p:pic>
        <p:nvPicPr>
          <p:cNvPr id="4" name="Picture 3">
            <a:extLst>
              <a:ext uri="{FF2B5EF4-FFF2-40B4-BE49-F238E27FC236}">
                <a16:creationId xmlns:a16="http://schemas.microsoft.com/office/drawing/2014/main" id="{CE7AA3EB-E0D4-4E39-AC01-D3D0018CA22E}"/>
              </a:ext>
            </a:extLst>
          </p:cNvPr>
          <p:cNvPicPr>
            <a:picLocks noChangeAspect="1"/>
          </p:cNvPicPr>
          <p:nvPr/>
        </p:nvPicPr>
        <p:blipFill>
          <a:blip r:embed="rId3"/>
          <a:stretch>
            <a:fillRect/>
          </a:stretch>
        </p:blipFill>
        <p:spPr>
          <a:xfrm>
            <a:off x="2889403" y="-130629"/>
            <a:ext cx="9595779" cy="6858000"/>
          </a:xfrm>
          <a:prstGeom prst="rect">
            <a:avLst/>
          </a:prstGeom>
        </p:spPr>
      </p:pic>
      <p:sp>
        <p:nvSpPr>
          <p:cNvPr id="5" name="Oval 4">
            <a:extLst>
              <a:ext uri="{FF2B5EF4-FFF2-40B4-BE49-F238E27FC236}">
                <a16:creationId xmlns:a16="http://schemas.microsoft.com/office/drawing/2014/main" id="{E2AB771C-DC2C-4E13-A2B6-B5D6A2C27BB5}"/>
              </a:ext>
            </a:extLst>
          </p:cNvPr>
          <p:cNvSpPr/>
          <p:nvPr/>
        </p:nvSpPr>
        <p:spPr>
          <a:xfrm>
            <a:off x="2762054" y="2262433"/>
            <a:ext cx="2639505" cy="509047"/>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24074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Custom 7">
      <a:dk1>
        <a:srgbClr val="505050"/>
      </a:dk1>
      <a:lt1>
        <a:srgbClr val="FFFFFF"/>
      </a:lt1>
      <a:dk2>
        <a:srgbClr val="001F50"/>
      </a:dk2>
      <a:lt2>
        <a:srgbClr val="505050"/>
      </a:lt2>
      <a:accent1>
        <a:srgbClr val="001F50"/>
      </a:accent1>
      <a:accent2>
        <a:srgbClr val="2F76BC"/>
      </a:accent2>
      <a:accent3>
        <a:srgbClr val="B3269D"/>
      </a:accent3>
      <a:accent4>
        <a:srgbClr val="672778"/>
      </a:accent4>
      <a:accent5>
        <a:srgbClr val="0176D5"/>
      </a:accent5>
      <a:accent6>
        <a:srgbClr val="00BCF2"/>
      </a:accent6>
      <a:hlink>
        <a:srgbClr val="505050"/>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5_1.potx" id="{2C267AC3-800A-4B70-92AD-0A45BB31B9D8}" vid="{92F29D83-6EFF-4F25-9B46-134A417D21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AB8A5AB6FF7DE4295FA60A27A74EC52" ma:contentTypeVersion="8" ma:contentTypeDescription="Create a new document." ma:contentTypeScope="" ma:versionID="8e70d52e957a26ac2b243527bd7c0d3a">
  <xsd:schema xmlns:xsd="http://www.w3.org/2001/XMLSchema" xmlns:xs="http://www.w3.org/2001/XMLSchema" xmlns:p="http://schemas.microsoft.com/office/2006/metadata/properties" xmlns:ns2="e4ff5ca0-22b4-49b0-92fc-8ba297b5006e" xmlns:ns3="4d753b74-aa4e-4116-8e7d-670483b94780" targetNamespace="http://schemas.microsoft.com/office/2006/metadata/properties" ma:root="true" ma:fieldsID="87c6cbef6c361504307dc71067d32d5e" ns2:_="" ns3:_="">
    <xsd:import namespace="e4ff5ca0-22b4-49b0-92fc-8ba297b5006e"/>
    <xsd:import namespace="4d753b74-aa4e-4116-8e7d-670483b94780"/>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ff5ca0-22b4-49b0-92fc-8ba297b5006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4d753b74-aa4e-4116-8e7d-670483b94780" elementFormDefault="qualified">
    <xsd:import namespace="http://schemas.microsoft.com/office/2006/documentManagement/types"/>
    <xsd:import namespace="http://schemas.microsoft.com/office/infopath/2007/PartnerControls"/>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44D3849-A357-4D9E-8EAE-6BC188DB62FE}">
  <ds:schemaRefs>
    <ds:schemaRef ds:uri="http://schemas.microsoft.com/sharepoint/v3/contenttype/forms"/>
  </ds:schemaRefs>
</ds:datastoreItem>
</file>

<file path=customXml/itemProps2.xml><?xml version="1.0" encoding="utf-8"?>
<ds:datastoreItem xmlns:ds="http://schemas.openxmlformats.org/officeDocument/2006/customXml" ds:itemID="{0880BB02-781B-41DD-82B6-DBE5C672962D}">
  <ds:schemaRefs>
    <ds:schemaRef ds:uri="4d753b74-aa4e-4116-8e7d-670483b94780"/>
    <ds:schemaRef ds:uri="e4ff5ca0-22b4-49b0-92fc-8ba297b5006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A45E157C-33E1-4E1A-80E6-44759971DD06}"/>
</file>

<file path=docProps/app.xml><?xml version="1.0" encoding="utf-8"?>
<Properties xmlns="http://schemas.openxmlformats.org/officeDocument/2006/extended-properties" xmlns:vt="http://schemas.openxmlformats.org/officeDocument/2006/docPropsVTypes">
  <Template>Security Notes  for Simens</Template>
  <Application>Microsoft Office PowerPoint</Application>
  <PresentationFormat>Widescreen</PresentationFormat>
  <Slides>44</Slides>
  <Notes>43</Notes>
  <HiddenSlides>16</HiddenSlides>
  <ScaleCrop>false</ScaleCrop>
  <HeadingPairs>
    <vt:vector size="4" baseType="variant">
      <vt:variant>
        <vt:lpstr>Theme</vt:lpstr>
      </vt:variant>
      <vt:variant>
        <vt:i4>2</vt:i4>
      </vt:variant>
      <vt:variant>
        <vt:lpstr>Slide Titles</vt:lpstr>
      </vt:variant>
      <vt:variant>
        <vt:i4>44</vt:i4>
      </vt:variant>
    </vt:vector>
  </HeadingPairs>
  <TitlesOfParts>
    <vt:vector size="46" baseType="lpstr">
      <vt:lpstr>Office Theme</vt:lpstr>
      <vt:lpstr>WHITE TEMPLATE</vt:lpstr>
      <vt:lpstr>DevSecOps at Microsoft</vt:lpstr>
      <vt:lpstr>DevSecOps practices</vt:lpstr>
      <vt:lpstr>Mindset Shift: Assume Breach</vt:lpstr>
      <vt:lpstr>The Two Widest Back Doors</vt:lpstr>
      <vt:lpstr>PowerPoint Presentation</vt:lpstr>
      <vt:lpstr> Theft By Phishing</vt:lpstr>
      <vt:lpstr>Another Source of Leak: Credentials in a File</vt:lpstr>
      <vt:lpstr>Example: Credentials in Code</vt:lpstr>
      <vt:lpstr>CredScan as Branch Policy on Pull Requests</vt:lpstr>
      <vt:lpstr>How We Prevent: CredScan</vt:lpstr>
      <vt:lpstr>PowerPoint Presentation</vt:lpstr>
      <vt:lpstr>How to Find Known Vulnerabilities</vt:lpstr>
      <vt:lpstr>Scan All Your OSS Components and Subscribe to Notifications  </vt:lpstr>
      <vt:lpstr>Package Management</vt:lpstr>
      <vt:lpstr>PowerPoint Presentation</vt:lpstr>
      <vt:lpstr>Red Teaming</vt:lpstr>
      <vt:lpstr>Our Red Team Guidelines</vt:lpstr>
      <vt:lpstr>Our Evolution of Red vs. Blue</vt:lpstr>
      <vt:lpstr>PowerPoint Presentation</vt:lpstr>
      <vt:lpstr>Why Threat Model?</vt:lpstr>
      <vt:lpstr>PowerPoint Presentation</vt:lpstr>
      <vt:lpstr>Tips</vt:lpstr>
      <vt:lpstr>PowerPoint Presentation</vt:lpstr>
      <vt:lpstr>PowerPoint Presentation</vt:lpstr>
      <vt:lpstr>Example: Red Team Attack</vt:lpstr>
      <vt:lpstr>Example: Red Team Attack with Lateral Movement</vt:lpstr>
      <vt:lpstr>Example: Red Team Attack</vt:lpstr>
      <vt:lpstr>Defense in depth</vt:lpstr>
      <vt:lpstr>PowerPoint Presentation</vt:lpstr>
      <vt:lpstr>Refresh the Infrastructure Regularly</vt:lpstr>
      <vt:lpstr>Source Control / Branching policies</vt:lpstr>
      <vt:lpstr>Secrets Management: Azure Key Vault (AKV)</vt:lpstr>
      <vt:lpstr>Progressive Exposure</vt:lpstr>
      <vt:lpstr>Kalypso (Internal today) for Security Monitoring</vt:lpstr>
      <vt:lpstr>Pipeline Security Tools</vt:lpstr>
      <vt:lpstr>PowerPoint Presentation</vt:lpstr>
      <vt:lpstr>FxCop / Code Analysis</vt:lpstr>
      <vt:lpstr>WebScout</vt:lpstr>
      <vt:lpstr>SSLScanner</vt:lpstr>
      <vt:lpstr>No Standing Permissions</vt:lpstr>
      <vt:lpstr>In Production</vt:lpstr>
      <vt:lpstr>Practices Summary</vt:lpstr>
      <vt:lpstr>Practices 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Assume breach Nothing can be trusted</dc:title>
  <dc:creator>Sam Guckenheimer</dc:creator>
  <cp:revision>1</cp:revision>
  <dcterms:created xsi:type="dcterms:W3CDTF">2018-03-23T18:39:13Z</dcterms:created>
  <dcterms:modified xsi:type="dcterms:W3CDTF">2019-06-26T14:23:50Z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samgu@microsoft.com</vt:lpwstr>
  </property>
  <property fmtid="{D5CDD505-2E9C-101B-9397-08002B2CF9AE}" pid="5" name="MSIP_Label_f42aa342-8706-4288-bd11-ebb85995028c_SetDate">
    <vt:lpwstr>2018-03-23T18:56:41.3563850Z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0x0101007AB8A5AB6FF7DE4295FA60A27A74EC52</vt:lpwstr>
  </property>
</Properties>
</file>